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5"/>
    <p:sldMasterId id="2147483665" r:id="rId6"/>
    <p:sldMasterId id="214748366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Lst>
  <p:sldSz cy="5143500" cx="9144000"/>
  <p:notesSz cx="9925050" cy="6665900"/>
  <p:embeddedFontLst>
    <p:embeddedFont>
      <p:font typeface="Roboto"/>
      <p:regular r:id="rId73"/>
      <p:bold r:id="rId74"/>
      <p:italic r:id="rId75"/>
      <p:boldItalic r:id="rId76"/>
    </p:embeddedFont>
    <p:embeddedFont>
      <p:font typeface="Helvetica Neue"/>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p15:guide id="1" orient="horz" pos="2100">
          <p15:clr>
            <a:srgbClr val="A4A3A4"/>
          </p15:clr>
        </p15:guide>
        <p15:guide id="2" pos="312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pose 6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 pos="1620" orient="horz"/>
      </p:guideLst>
    </p:cSldViewPr>
  </p:slideViewPr>
  <p:notesViewPr>
    <p:cSldViewPr snapToGrid="0">
      <p:cViewPr varScale="1">
        <p:scale>
          <a:sx n="100" d="100"/>
          <a:sy n="100" d="100"/>
        </p:scale>
        <p:origin x="0" y="0"/>
      </p:cViewPr>
      <p:guideLst>
        <p:guide pos="2100" orient="horz"/>
        <p:guide pos="3126"/>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regular.fntdata"/><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font" Target="fonts/Roboto-italic.fntdata"/><Relationship Id="rId30" Type="http://schemas.openxmlformats.org/officeDocument/2006/relationships/slide" Target="slides/slide22.xml"/><Relationship Id="rId74" Type="http://schemas.openxmlformats.org/officeDocument/2006/relationships/font" Target="fonts/Roboto-bold.fntdata"/><Relationship Id="rId33" Type="http://schemas.openxmlformats.org/officeDocument/2006/relationships/slide" Target="slides/slide25.xml"/><Relationship Id="rId77" Type="http://schemas.openxmlformats.org/officeDocument/2006/relationships/font" Target="fonts/HelveticaNeue-regular.fntdata"/><Relationship Id="rId32" Type="http://schemas.openxmlformats.org/officeDocument/2006/relationships/slide" Target="slides/slide24.xml"/><Relationship Id="rId76" Type="http://schemas.openxmlformats.org/officeDocument/2006/relationships/font" Target="fonts/Roboto-boldItalic.fntdata"/><Relationship Id="rId35" Type="http://schemas.openxmlformats.org/officeDocument/2006/relationships/slide" Target="slides/slide27.xml"/><Relationship Id="rId79" Type="http://schemas.openxmlformats.org/officeDocument/2006/relationships/font" Target="fonts/HelveticaNeue-italic.fntdata"/><Relationship Id="rId34" Type="http://schemas.openxmlformats.org/officeDocument/2006/relationships/slide" Target="slides/slide26.xml"/><Relationship Id="rId78" Type="http://schemas.openxmlformats.org/officeDocument/2006/relationships/font" Target="fonts/HelveticaNeue-bold.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7-23T07:28:34.046">
    <p:pos x="200" y="193"/>
    <p:text>add a value bar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7-23T07:32:23.961">
    <p:pos x="31" y="2811"/>
    <p:text>citation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7-23T07:39:39.726">
    <p:pos x="200" y="193"/>
    <p:text>skip this part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4300855" cy="333296"/>
          </a:xfrm>
          <a:prstGeom prst="rect">
            <a:avLst/>
          </a:prstGeom>
          <a:noFill/>
          <a:ln>
            <a:noFill/>
          </a:ln>
        </p:spPr>
        <p:txBody>
          <a:bodyPr anchorCtr="0" anchor="t" bIns="45350" lIns="90700" spcFirstLastPara="1" rIns="90700" wrap="square" tIns="4535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5621901" y="0"/>
            <a:ext cx="4300855" cy="333296"/>
          </a:xfrm>
          <a:prstGeom prst="rect">
            <a:avLst/>
          </a:prstGeom>
          <a:noFill/>
          <a:ln>
            <a:noFill/>
          </a:ln>
        </p:spPr>
        <p:txBody>
          <a:bodyPr anchorCtr="0" anchor="t" bIns="45350" lIns="90700" spcFirstLastPara="1" rIns="90700" wrap="square" tIns="4535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740025" y="500063"/>
            <a:ext cx="4445000" cy="2500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92506" y="3166309"/>
            <a:ext cx="7940040" cy="2999661"/>
          </a:xfrm>
          <a:prstGeom prst="rect">
            <a:avLst/>
          </a:prstGeom>
          <a:noFill/>
          <a:ln>
            <a:noFill/>
          </a:ln>
        </p:spPr>
        <p:txBody>
          <a:bodyPr anchorCtr="0" anchor="t" bIns="45350" lIns="90700" spcFirstLastPara="1" rIns="90700" wrap="square" tIns="4535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36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360"/>
              </a:spcBef>
              <a:spcAft>
                <a:spcPts val="0"/>
              </a:spcAft>
              <a:buClr>
                <a:schemeClr val="dk1"/>
              </a:buClr>
              <a:buSzPts val="1200"/>
              <a:buFont typeface="Noto Sans Symbols"/>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00000"/>
              </a:lnSpc>
              <a:spcBef>
                <a:spcPts val="360"/>
              </a:spcBef>
              <a:spcAft>
                <a:spcPts val="0"/>
              </a:spcAft>
              <a:buClr>
                <a:schemeClr val="dk1"/>
              </a:buClr>
              <a:buSzPts val="1200"/>
              <a:buFont typeface="Courier New"/>
              <a:buChar char="o"/>
              <a:defRPr b="0" i="0" sz="12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360"/>
              </a:spcBef>
              <a:spcAft>
                <a:spcPts val="0"/>
              </a:spcAft>
              <a:buClr>
                <a:schemeClr val="dk1"/>
              </a:buClr>
              <a:buSzPts val="1200"/>
              <a:buFont typeface="Noto Sans Symbols"/>
              <a:buChar char="▪"/>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6331460"/>
            <a:ext cx="4300855" cy="333296"/>
          </a:xfrm>
          <a:prstGeom prst="rect">
            <a:avLst/>
          </a:prstGeom>
          <a:noFill/>
          <a:ln>
            <a:noFill/>
          </a:ln>
        </p:spPr>
        <p:txBody>
          <a:bodyPr anchorCtr="0" anchor="b" bIns="45350" lIns="90700" spcFirstLastPara="1" rIns="90700" wrap="square" tIns="4535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5621901" y="6331460"/>
            <a:ext cx="4300855" cy="333296"/>
          </a:xfrm>
          <a:prstGeom prst="rect">
            <a:avLst/>
          </a:prstGeom>
          <a:noFill/>
          <a:ln>
            <a:noFill/>
          </a:ln>
        </p:spPr>
        <p:txBody>
          <a:bodyPr anchorCtr="0" anchor="b" bIns="45350" lIns="90700" spcFirstLastPara="1" rIns="90700" wrap="square" tIns="453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p:nvPr>
            <p:ph idx="2" type="sldImg"/>
          </p:nvPr>
        </p:nvSpPr>
        <p:spPr>
          <a:xfrm>
            <a:off x="2740025" y="500063"/>
            <a:ext cx="4445000" cy="2500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1:notes"/>
          <p:cNvSpPr txBox="1"/>
          <p:nvPr>
            <p:ph idx="1" type="body"/>
          </p:nvPr>
        </p:nvSpPr>
        <p:spPr>
          <a:xfrm>
            <a:off x="992506" y="3166309"/>
            <a:ext cx="7940040" cy="2999661"/>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0"/>
              </a:spcBef>
              <a:spcAft>
                <a:spcPts val="0"/>
              </a:spcAft>
              <a:buSzPts val="1400"/>
              <a:buNone/>
            </a:pPr>
            <a:r>
              <a:rPr lang="en-GB" sz="1050">
                <a:solidFill>
                  <a:srgbClr val="444746"/>
                </a:solidFill>
                <a:latin typeface="Roboto"/>
                <a:ea typeface="Roboto"/>
                <a:cs typeface="Roboto"/>
                <a:sym typeface="Roboto"/>
              </a:rPr>
              <a:t>Give an explanation of what 6D pose is!</a:t>
            </a:r>
            <a:br>
              <a:rPr lang="en-GB" sz="1050">
                <a:solidFill>
                  <a:srgbClr val="444746"/>
                </a:solidFill>
                <a:latin typeface="Roboto"/>
                <a:ea typeface="Roboto"/>
                <a:cs typeface="Roboto"/>
                <a:sym typeface="Roboto"/>
              </a:rPr>
            </a:br>
            <a:r>
              <a:rPr lang="en-GB" sz="1050">
                <a:solidFill>
                  <a:srgbClr val="444746"/>
                </a:solidFill>
                <a:latin typeface="Roboto"/>
                <a:ea typeface="Roboto"/>
                <a:cs typeface="Roboto"/>
                <a:sym typeface="Roboto"/>
              </a:rPr>
              <a:t>For example, let me explain about what is object pose here. It is the 6D pose of object relative to the camera pose. when the camera changes, the pose also change.</a:t>
            </a:r>
            <a:endParaRPr/>
          </a:p>
        </p:txBody>
      </p:sp>
      <p:sp>
        <p:nvSpPr>
          <p:cNvPr id="111" name="Google Shape;111;p1:notes"/>
          <p:cNvSpPr txBox="1"/>
          <p:nvPr>
            <p:ph idx="12" type="sldNum"/>
          </p:nvPr>
        </p:nvSpPr>
        <p:spPr>
          <a:xfrm>
            <a:off x="5621901" y="6331460"/>
            <a:ext cx="4300855" cy="333296"/>
          </a:xfrm>
          <a:prstGeom prst="rect">
            <a:avLst/>
          </a:prstGeom>
          <a:noFill/>
          <a:ln>
            <a:noFill/>
          </a:ln>
        </p:spPr>
        <p:txBody>
          <a:bodyPr anchorCtr="0" anchor="b" bIns="45350" lIns="90700" spcFirstLastPara="1" rIns="90700" wrap="square" tIns="4535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70c325fd21_0_95: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211" name="Google Shape;211;g370c325fd21_0_95: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70c325fd21_0_16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370c325fd21_0_164: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228600" lvl="0" marL="457200" marR="0" rtl="0" algn="l">
              <a:lnSpc>
                <a:spcPct val="100000"/>
              </a:lnSpc>
              <a:spcBef>
                <a:spcPts val="360"/>
              </a:spcBef>
              <a:spcAft>
                <a:spcPts val="0"/>
              </a:spcAft>
              <a:buSzPts val="1400"/>
              <a:buNone/>
            </a:pPr>
            <a:r>
              <a:t/>
            </a:r>
            <a:endParaRPr/>
          </a:p>
        </p:txBody>
      </p:sp>
      <p:sp>
        <p:nvSpPr>
          <p:cNvPr id="230" name="Google Shape;230;g370c325fd21_0_164:notes"/>
          <p:cNvSpPr txBox="1"/>
          <p:nvPr>
            <p:ph idx="12" type="sldNum"/>
          </p:nvPr>
        </p:nvSpPr>
        <p:spPr>
          <a:xfrm>
            <a:off x="5621901" y="6331460"/>
            <a:ext cx="4300800" cy="333300"/>
          </a:xfrm>
          <a:prstGeom prst="rect">
            <a:avLst/>
          </a:prstGeom>
          <a:noFill/>
          <a:ln>
            <a:noFill/>
          </a:ln>
        </p:spPr>
        <p:txBody>
          <a:bodyPr anchorCtr="0" anchor="b" bIns="45350" lIns="90700" spcFirstLastPara="1" rIns="90700" wrap="square" tIns="453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70de1d0bc8_0_156: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rPr lang="en-GB"/>
              <a:t>Less time. Briefly explain!</a:t>
            </a:r>
            <a:endParaRPr/>
          </a:p>
        </p:txBody>
      </p:sp>
      <p:sp>
        <p:nvSpPr>
          <p:cNvPr id="238" name="Google Shape;238;g370de1d0bc8_0_15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12fe0ffb7_0_1: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rPr lang="en-GB"/>
              <a:t>Less time. Briefly explain!</a:t>
            </a:r>
            <a:endParaRPr/>
          </a:p>
        </p:txBody>
      </p:sp>
      <p:sp>
        <p:nvSpPr>
          <p:cNvPr id="247" name="Google Shape;247;g3712fe0ffb7_0_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70c325fd21_0_199: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370c325fd21_0_199: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228600" lvl="0" marL="457200" marR="0" rtl="0" algn="l">
              <a:lnSpc>
                <a:spcPct val="100000"/>
              </a:lnSpc>
              <a:spcBef>
                <a:spcPts val="360"/>
              </a:spcBef>
              <a:spcAft>
                <a:spcPts val="0"/>
              </a:spcAft>
              <a:buSzPts val="1400"/>
              <a:buNone/>
            </a:pPr>
            <a:r>
              <a:t/>
            </a:r>
            <a:endParaRPr/>
          </a:p>
        </p:txBody>
      </p:sp>
      <p:sp>
        <p:nvSpPr>
          <p:cNvPr id="259" name="Google Shape;259;g370c325fd21_0_199:notes"/>
          <p:cNvSpPr txBox="1"/>
          <p:nvPr>
            <p:ph idx="12" type="sldNum"/>
          </p:nvPr>
        </p:nvSpPr>
        <p:spPr>
          <a:xfrm>
            <a:off x="5621901" y="6331460"/>
            <a:ext cx="4300800" cy="333300"/>
          </a:xfrm>
          <a:prstGeom prst="rect">
            <a:avLst/>
          </a:prstGeom>
          <a:noFill/>
          <a:ln>
            <a:noFill/>
          </a:ln>
        </p:spPr>
        <p:txBody>
          <a:bodyPr anchorCtr="0" anchor="b" bIns="45350" lIns="90700" spcFirstLastPara="1" rIns="90700" wrap="square" tIns="453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70c325fd21_0_121: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267" name="Google Shape;267;g370c325fd21_0_12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70de1d0bc8_0_32: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278" name="Google Shape;278;g370de1d0bc8_0_3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70de1d0bc8_0_40: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289" name="Google Shape;289;g370de1d0bc8_0_4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70de1d0bc8_0_102: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307" name="Google Shape;307;g370de1d0bc8_0_10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70de1d0bc8_0_59: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319" name="Google Shape;319;g370de1d0bc8_0_59: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70c325fd21_0_4: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rPr lang="en-GB"/>
              <a:t>Less time! </a:t>
            </a:r>
            <a:r>
              <a:rPr lang="en-GB"/>
              <a:t>Give a quick overview.</a:t>
            </a:r>
            <a:endParaRPr/>
          </a:p>
        </p:txBody>
      </p:sp>
      <p:sp>
        <p:nvSpPr>
          <p:cNvPr id="120" name="Google Shape;120;g370c325fd21_0_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70c325fd21_0_18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370c325fd21_0_180: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228600" lvl="0" marL="457200" marR="0" rtl="0" algn="l">
              <a:lnSpc>
                <a:spcPct val="100000"/>
              </a:lnSpc>
              <a:spcBef>
                <a:spcPts val="360"/>
              </a:spcBef>
              <a:spcAft>
                <a:spcPts val="0"/>
              </a:spcAft>
              <a:buSzPts val="1400"/>
              <a:buNone/>
            </a:pPr>
            <a:r>
              <a:t/>
            </a:r>
            <a:endParaRPr/>
          </a:p>
        </p:txBody>
      </p:sp>
      <p:sp>
        <p:nvSpPr>
          <p:cNvPr id="348" name="Google Shape;348;g370c325fd21_0_180:notes"/>
          <p:cNvSpPr txBox="1"/>
          <p:nvPr>
            <p:ph idx="12" type="sldNum"/>
          </p:nvPr>
        </p:nvSpPr>
        <p:spPr>
          <a:xfrm>
            <a:off x="5621901" y="6331460"/>
            <a:ext cx="4300800" cy="333300"/>
          </a:xfrm>
          <a:prstGeom prst="rect">
            <a:avLst/>
          </a:prstGeom>
          <a:noFill/>
          <a:ln>
            <a:noFill/>
          </a:ln>
        </p:spPr>
        <p:txBody>
          <a:bodyPr anchorCtr="0" anchor="b" bIns="45350" lIns="90700" spcFirstLastPara="1" rIns="90700" wrap="square" tIns="453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70c325fd21_0_134: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356" name="Google Shape;356;g370c325fd21_0_13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70de1d0bc8_0_0: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371" name="Google Shape;371;g370de1d0bc8_0_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44eece2afc_1_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44eece2afc_1_0: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406" name="Google Shape;406;g344eece2afc_1_0: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710ce91699_0_419: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424" name="Google Shape;424;g3710ce91699_0_419: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710ce91699_0_180: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448" name="Google Shape;448;g3710ce91699_0_18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710ce91699_0_253:notes"/>
          <p:cNvSpPr/>
          <p:nvPr>
            <p:ph idx="2" type="sldImg"/>
          </p:nvPr>
        </p:nvSpPr>
        <p:spPr>
          <a:xfrm>
            <a:off x="551826" y="499942"/>
            <a:ext cx="8822400" cy="24996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710ce91699_0_253:notes"/>
          <p:cNvSpPr txBox="1"/>
          <p:nvPr>
            <p:ph idx="1" type="body"/>
          </p:nvPr>
        </p:nvSpPr>
        <p:spPr>
          <a:xfrm>
            <a:off x="992505" y="3166303"/>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710ce91699_0_30: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498" name="Google Shape;498;g3710ce91699_0_3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70de1d0bc8_0_8: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507" name="Google Shape;507;g370de1d0bc8_0_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710ce91699_0_331: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524" name="Google Shape;524;g3710ce91699_0_33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70c325fd21_0_35: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370c325fd21_0_35: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228600" lvl="0" marL="457200" marR="0" rtl="0" algn="l">
              <a:lnSpc>
                <a:spcPct val="100000"/>
              </a:lnSpc>
              <a:spcBef>
                <a:spcPts val="360"/>
              </a:spcBef>
              <a:spcAft>
                <a:spcPts val="0"/>
              </a:spcAft>
              <a:buSzPts val="1400"/>
              <a:buNone/>
            </a:pPr>
            <a:r>
              <a:t/>
            </a:r>
            <a:endParaRPr/>
          </a:p>
        </p:txBody>
      </p:sp>
      <p:sp>
        <p:nvSpPr>
          <p:cNvPr id="130" name="Google Shape;130;g370c325fd21_0_35:notes"/>
          <p:cNvSpPr txBox="1"/>
          <p:nvPr>
            <p:ph idx="12" type="sldNum"/>
          </p:nvPr>
        </p:nvSpPr>
        <p:spPr>
          <a:xfrm>
            <a:off x="5621901" y="6331460"/>
            <a:ext cx="4300800" cy="333300"/>
          </a:xfrm>
          <a:prstGeom prst="rect">
            <a:avLst/>
          </a:prstGeom>
          <a:noFill/>
          <a:ln>
            <a:noFill/>
          </a:ln>
        </p:spPr>
        <p:txBody>
          <a:bodyPr anchorCtr="0" anchor="b" bIns="45350" lIns="90700" spcFirstLastPara="1" rIns="90700" wrap="square" tIns="453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710ce91699_0_15: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539" name="Google Shape;539;g3710ce91699_0_15: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710ce91699_0_455:notes"/>
          <p:cNvSpPr/>
          <p:nvPr>
            <p:ph idx="2" type="sldImg"/>
          </p:nvPr>
        </p:nvSpPr>
        <p:spPr>
          <a:xfrm>
            <a:off x="551826" y="499942"/>
            <a:ext cx="8822400" cy="24996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710ce91699_0_455:notes"/>
          <p:cNvSpPr txBox="1"/>
          <p:nvPr>
            <p:ph idx="1" type="body"/>
          </p:nvPr>
        </p:nvSpPr>
        <p:spPr>
          <a:xfrm>
            <a:off x="992505" y="3166303"/>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710ce91699_0_484:notes"/>
          <p:cNvSpPr/>
          <p:nvPr>
            <p:ph idx="2" type="sldImg"/>
          </p:nvPr>
        </p:nvSpPr>
        <p:spPr>
          <a:xfrm>
            <a:off x="551826" y="499942"/>
            <a:ext cx="8822400" cy="24996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710ce91699_0_484:notes"/>
          <p:cNvSpPr txBox="1"/>
          <p:nvPr>
            <p:ph idx="1" type="body"/>
          </p:nvPr>
        </p:nvSpPr>
        <p:spPr>
          <a:xfrm>
            <a:off x="992505" y="3166303"/>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710ce91699_0_580:notes"/>
          <p:cNvSpPr/>
          <p:nvPr>
            <p:ph idx="2" type="sldImg"/>
          </p:nvPr>
        </p:nvSpPr>
        <p:spPr>
          <a:xfrm>
            <a:off x="551826" y="499942"/>
            <a:ext cx="8822400" cy="24996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710ce91699_0_580:notes"/>
          <p:cNvSpPr txBox="1"/>
          <p:nvPr>
            <p:ph idx="1" type="body"/>
          </p:nvPr>
        </p:nvSpPr>
        <p:spPr>
          <a:xfrm>
            <a:off x="992505" y="3166303"/>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710ce91699_0_552:notes"/>
          <p:cNvSpPr/>
          <p:nvPr>
            <p:ph idx="2" type="sldImg"/>
          </p:nvPr>
        </p:nvSpPr>
        <p:spPr>
          <a:xfrm>
            <a:off x="551826" y="499942"/>
            <a:ext cx="8822400" cy="24996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710ce91699_0_552:notes"/>
          <p:cNvSpPr txBox="1"/>
          <p:nvPr>
            <p:ph idx="1" type="body"/>
          </p:nvPr>
        </p:nvSpPr>
        <p:spPr>
          <a:xfrm>
            <a:off x="992505" y="3166303"/>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710ce91699_0_533:notes"/>
          <p:cNvSpPr/>
          <p:nvPr>
            <p:ph idx="2" type="sldImg"/>
          </p:nvPr>
        </p:nvSpPr>
        <p:spPr>
          <a:xfrm>
            <a:off x="551826" y="499942"/>
            <a:ext cx="8822400" cy="24996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710ce91699_0_533:notes"/>
          <p:cNvSpPr txBox="1"/>
          <p:nvPr>
            <p:ph idx="1" type="body"/>
          </p:nvPr>
        </p:nvSpPr>
        <p:spPr>
          <a:xfrm>
            <a:off x="992505" y="3166303"/>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710ce91699_0_522:notes"/>
          <p:cNvSpPr/>
          <p:nvPr>
            <p:ph idx="2" type="sldImg"/>
          </p:nvPr>
        </p:nvSpPr>
        <p:spPr>
          <a:xfrm>
            <a:off x="551826" y="499942"/>
            <a:ext cx="8822400" cy="24996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710ce91699_0_522:notes"/>
          <p:cNvSpPr txBox="1"/>
          <p:nvPr>
            <p:ph idx="1" type="body"/>
          </p:nvPr>
        </p:nvSpPr>
        <p:spPr>
          <a:xfrm>
            <a:off x="992505" y="3166303"/>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70c325fd21_0_189: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370c325fd21_0_189: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228600" lvl="0" marL="457200" marR="0" rtl="0" algn="l">
              <a:lnSpc>
                <a:spcPct val="100000"/>
              </a:lnSpc>
              <a:spcBef>
                <a:spcPts val="360"/>
              </a:spcBef>
              <a:spcAft>
                <a:spcPts val="0"/>
              </a:spcAft>
              <a:buSzPts val="1400"/>
              <a:buNone/>
            </a:pPr>
            <a:r>
              <a:t/>
            </a:r>
            <a:endParaRPr/>
          </a:p>
        </p:txBody>
      </p:sp>
      <p:sp>
        <p:nvSpPr>
          <p:cNvPr id="671" name="Google Shape;671;g370c325fd21_0_189:notes"/>
          <p:cNvSpPr txBox="1"/>
          <p:nvPr>
            <p:ph idx="12" type="sldNum"/>
          </p:nvPr>
        </p:nvSpPr>
        <p:spPr>
          <a:xfrm>
            <a:off x="5621901" y="6331460"/>
            <a:ext cx="4300800" cy="333300"/>
          </a:xfrm>
          <a:prstGeom prst="rect">
            <a:avLst/>
          </a:prstGeom>
          <a:noFill/>
          <a:ln>
            <a:noFill/>
          </a:ln>
        </p:spPr>
        <p:txBody>
          <a:bodyPr anchorCtr="0" anchor="b" bIns="45350" lIns="90700" spcFirstLastPara="1" rIns="90700" wrap="square" tIns="453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44dfdc86a9_0_116: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679" name="Google Shape;679;g344dfdc86a9_0_11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714fa66557_2_15: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298450" lvl="0" marL="457200" rtl="0" algn="l">
              <a:lnSpc>
                <a:spcPct val="115000"/>
              </a:lnSpc>
              <a:spcBef>
                <a:spcPts val="1200"/>
              </a:spcBef>
              <a:spcAft>
                <a:spcPts val="0"/>
              </a:spcAft>
              <a:buClr>
                <a:schemeClr val="dk1"/>
              </a:buClr>
              <a:buSzPts val="1100"/>
              <a:buChar char="●"/>
            </a:pPr>
            <a:r>
              <a:rPr lang="en-GB" sz="1100"/>
              <a:t>We evaluated VGGT across 10 indoor scenes using MAE and RMSE.</a:t>
            </a:r>
            <a:endParaRPr sz="1100"/>
          </a:p>
          <a:p>
            <a:pPr indent="-298450" lvl="0" marL="457200" rtl="0" algn="l">
              <a:lnSpc>
                <a:spcPct val="115000"/>
              </a:lnSpc>
              <a:spcBef>
                <a:spcPts val="0"/>
              </a:spcBef>
              <a:spcAft>
                <a:spcPts val="0"/>
              </a:spcAft>
              <a:buClr>
                <a:schemeClr val="dk1"/>
              </a:buClr>
              <a:buSzPts val="1100"/>
              <a:buChar char="●"/>
            </a:pPr>
            <a:r>
              <a:rPr b="1" lang="en-GB" sz="1100"/>
              <a:t>Default MAE: 0.33 m</a:t>
            </a:r>
            <a:r>
              <a:rPr lang="en-GB" sz="1100"/>
              <a:t>, </a:t>
            </a:r>
            <a:r>
              <a:rPr b="1" lang="en-GB" sz="1100"/>
              <a:t>RMSE: 0.45 m</a:t>
            </a:r>
            <a:r>
              <a:rPr lang="en-GB" sz="1100"/>
              <a:t> → Good for indoor scenarios.</a:t>
            </a:r>
            <a:endParaRPr sz="1100"/>
          </a:p>
          <a:p>
            <a:pPr indent="-298450" lvl="0" marL="457200" rtl="0" algn="l">
              <a:lnSpc>
                <a:spcPct val="115000"/>
              </a:lnSpc>
              <a:spcBef>
                <a:spcPts val="0"/>
              </a:spcBef>
              <a:spcAft>
                <a:spcPts val="0"/>
              </a:spcAft>
              <a:buClr>
                <a:schemeClr val="dk1"/>
              </a:buClr>
              <a:buSzPts val="1100"/>
              <a:buChar char="●"/>
            </a:pPr>
            <a:r>
              <a:rPr lang="en-GB" sz="1100"/>
              <a:t>After normalization, error drops to </a:t>
            </a:r>
            <a:r>
              <a:rPr b="1" lang="en-GB" sz="1100"/>
              <a:t>MAE: 0.18</a:t>
            </a:r>
            <a:r>
              <a:rPr lang="en-GB" sz="1100"/>
              <a:t>, </a:t>
            </a:r>
            <a:r>
              <a:rPr b="1" lang="en-GB" sz="1100"/>
              <a:t>RMSE: 0.39</a:t>
            </a:r>
            <a:r>
              <a:rPr lang="en-GB" sz="1100"/>
              <a:t> → Very strong performance.</a:t>
            </a:r>
            <a:endParaRPr sz="1100"/>
          </a:p>
          <a:p>
            <a:pPr indent="-298450" lvl="1" marL="914400" rtl="0" algn="l">
              <a:lnSpc>
                <a:spcPct val="115000"/>
              </a:lnSpc>
              <a:spcBef>
                <a:spcPts val="0"/>
              </a:spcBef>
              <a:spcAft>
                <a:spcPts val="0"/>
              </a:spcAft>
              <a:buSzPts val="1100"/>
              <a:buAutoNum type="alphaLcPeriod"/>
            </a:pPr>
            <a:r>
              <a:rPr lang="en-GB" sz="1100"/>
              <a:t>after normalization, it mostly evaluates the geometry.</a:t>
            </a:r>
            <a:endParaRPr sz="1100"/>
          </a:p>
          <a:p>
            <a:pPr indent="0" lvl="0" marL="0" rtl="0" algn="l">
              <a:lnSpc>
                <a:spcPct val="115000"/>
              </a:lnSpc>
              <a:spcBef>
                <a:spcPts val="1200"/>
              </a:spcBef>
              <a:spcAft>
                <a:spcPts val="1200"/>
              </a:spcAft>
              <a:buNone/>
            </a:pPr>
            <a:r>
              <a:rPr lang="en-GB" sz="1100"/>
              <a:t>Overall, VGGT produces </a:t>
            </a:r>
            <a:r>
              <a:rPr b="1" lang="en-GB" sz="1100"/>
              <a:t>reliable depth maps</a:t>
            </a:r>
            <a:r>
              <a:rPr lang="en-GB" sz="1100"/>
              <a:t> suitable for tasks like 3D reconstruction and </a:t>
            </a:r>
            <a:r>
              <a:rPr b="1" lang="en-GB" sz="1100"/>
              <a:t>pose estimation</a:t>
            </a:r>
            <a:r>
              <a:rPr lang="en-GB" sz="1100"/>
              <a:t>.</a:t>
            </a:r>
            <a:endParaRPr/>
          </a:p>
        </p:txBody>
      </p:sp>
      <p:sp>
        <p:nvSpPr>
          <p:cNvPr id="689" name="Google Shape;689;g3714fa66557_2_15: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70c325fd21_0_43: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138" name="Google Shape;138;g370c325fd21_0_43: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44dfdc86a9_0_34: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700" name="Google Shape;700;g344dfdc86a9_0_3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44dfdc86a9_0_51: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712" name="Google Shape;712;g344dfdc86a9_0_5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44dfdc86a9_0_70: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726" name="Google Shape;726;g344dfdc86a9_0_7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44dfdc86a9_0_9: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739" name="Google Shape;739;g344dfdc86a9_0_9: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44dfdc86a9_0_22: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752" name="Google Shape;752;g344dfdc86a9_0_2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714c6fa9b0_0_0: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766" name="Google Shape;766;g3714c6fa9b0_0_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714c6fa9b0_0_16: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781" name="Google Shape;781;g3714c6fa9b0_0_1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70de1d0bc8_0_24: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796" name="Google Shape;796;g370de1d0bc8_0_2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70de1d0bc8_0_168: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rPr lang="en-GB"/>
              <a:t>the</a:t>
            </a:r>
            <a:r>
              <a:rPr lang="en-GB"/>
              <a:t> goal here is to choose good model for input comparison</a:t>
            </a:r>
            <a:endParaRPr/>
          </a:p>
        </p:txBody>
      </p:sp>
      <p:sp>
        <p:nvSpPr>
          <p:cNvPr id="812" name="Google Shape;812;g370de1d0bc8_0_16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44ed7d9de9_0_79: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825" name="Google Shape;825;g344ed7d9de9_0_79: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714fa66557_2_3: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147" name="Google Shape;147;g3714fa66557_2_3: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712aeeeab8_0_13: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840" name="Google Shape;840;g3712aeeeab8_0_13: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44ed7d9de9_0_99: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852" name="Google Shape;852;g344ed7d9de9_0_99: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44ed7d9de9_0_0: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864" name="Google Shape;864;g344ed7d9de9_0_0: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714c6fa9b0_0_71: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877" name="Google Shape;877;g3714c6fa9b0_0_7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714c6fa9b0_0_37: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889" name="Google Shape;889;g3714c6fa9b0_0_37: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370de1d0bc8_0_144: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899" name="Google Shape;899;g370de1d0bc8_0_14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4ed7d9de9_0_116: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908" name="Google Shape;908;g344ed7d9de9_0_116: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70c325fd21_0_17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7" name="Google Shape;917;g370c325fd21_0_172: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228600" lvl="0" marL="457200" marR="0" rtl="0" algn="l">
              <a:lnSpc>
                <a:spcPct val="100000"/>
              </a:lnSpc>
              <a:spcBef>
                <a:spcPts val="360"/>
              </a:spcBef>
              <a:spcAft>
                <a:spcPts val="0"/>
              </a:spcAft>
              <a:buSzPts val="1400"/>
              <a:buNone/>
            </a:pPr>
            <a:r>
              <a:t/>
            </a:r>
            <a:endParaRPr/>
          </a:p>
        </p:txBody>
      </p:sp>
      <p:sp>
        <p:nvSpPr>
          <p:cNvPr id="918" name="Google Shape;918;g370c325fd21_0_172:notes"/>
          <p:cNvSpPr txBox="1"/>
          <p:nvPr>
            <p:ph idx="12" type="sldNum"/>
          </p:nvPr>
        </p:nvSpPr>
        <p:spPr>
          <a:xfrm>
            <a:off x="5621901" y="6331460"/>
            <a:ext cx="4300800" cy="333300"/>
          </a:xfrm>
          <a:prstGeom prst="rect">
            <a:avLst/>
          </a:prstGeom>
          <a:noFill/>
          <a:ln>
            <a:noFill/>
          </a:ln>
        </p:spPr>
        <p:txBody>
          <a:bodyPr anchorCtr="0" anchor="b" bIns="45350" lIns="90700" spcFirstLastPara="1" rIns="90700" wrap="square" tIns="453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44dfdc86a9_0_152: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926" name="Google Shape;926;g344dfdc86a9_0_152: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710ce91699_0_223: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710ce91699_0_223:notes"/>
          <p:cNvSpPr txBox="1"/>
          <p:nvPr>
            <p:ph idx="1" type="body"/>
          </p:nvPr>
        </p:nvSpPr>
        <p:spPr>
          <a:xfrm>
            <a:off x="992506" y="3166309"/>
            <a:ext cx="7940100" cy="2999700"/>
          </a:xfrm>
          <a:prstGeom prst="rect">
            <a:avLst/>
          </a:prstGeom>
        </p:spPr>
        <p:txBody>
          <a:bodyPr anchorCtr="0" anchor="t" bIns="45350" lIns="90700" spcFirstLastPara="1" rIns="90700" wrap="square" tIns="45350">
            <a:noAutofit/>
          </a:bodyPr>
          <a:lstStyle/>
          <a:p>
            <a:pPr indent="0" lvl="0" marL="0" rtl="0" algn="l">
              <a:spcBef>
                <a:spcPts val="360"/>
              </a:spcBef>
              <a:spcAft>
                <a:spcPts val="0"/>
              </a:spcAft>
              <a:buNone/>
            </a:pPr>
            <a:r>
              <a:t/>
            </a:r>
            <a:endParaRPr/>
          </a:p>
        </p:txBody>
      </p:sp>
      <p:sp>
        <p:nvSpPr>
          <p:cNvPr id="937" name="Google Shape;937;g3710ce91699_0_223:notes"/>
          <p:cNvSpPr txBox="1"/>
          <p:nvPr>
            <p:ph idx="12" type="sldNum"/>
          </p:nvPr>
        </p:nvSpPr>
        <p:spPr>
          <a:xfrm>
            <a:off x="5621901" y="6331460"/>
            <a:ext cx="4300800" cy="333300"/>
          </a:xfrm>
          <a:prstGeom prst="rect">
            <a:avLst/>
          </a:prstGeom>
        </p:spPr>
        <p:txBody>
          <a:bodyPr anchorCtr="0" anchor="b" bIns="45350" lIns="90700" spcFirstLastPara="1" rIns="90700" wrap="square" tIns="4535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70c325fd21_0_68: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rPr lang="en-GB"/>
              <a:t>Explain briefly of the pipeline. How does the process go in Any6D</a:t>
            </a:r>
            <a:endParaRPr/>
          </a:p>
        </p:txBody>
      </p:sp>
      <p:sp>
        <p:nvSpPr>
          <p:cNvPr id="157" name="Google Shape;157;g370c325fd21_0_6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9: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947" name="Google Shape;947;p9:notes"/>
          <p:cNvSpPr/>
          <p:nvPr>
            <p:ph idx="2" type="sldImg"/>
          </p:nvPr>
        </p:nvSpPr>
        <p:spPr>
          <a:xfrm>
            <a:off x="2740025" y="500063"/>
            <a:ext cx="4445000" cy="25003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714fa66557_2_107: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g3714fa66557_2_107: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228600" lvl="0" marL="457200" marR="0" rtl="0" algn="l">
              <a:lnSpc>
                <a:spcPct val="100000"/>
              </a:lnSpc>
              <a:spcBef>
                <a:spcPts val="360"/>
              </a:spcBef>
              <a:spcAft>
                <a:spcPts val="0"/>
              </a:spcAft>
              <a:buSzPts val="1400"/>
              <a:buNone/>
            </a:pPr>
            <a:r>
              <a:t/>
            </a:r>
            <a:endParaRPr/>
          </a:p>
        </p:txBody>
      </p:sp>
      <p:sp>
        <p:nvSpPr>
          <p:cNvPr id="956" name="Google Shape;956;g3714fa66557_2_107:notes"/>
          <p:cNvSpPr txBox="1"/>
          <p:nvPr>
            <p:ph idx="12" type="sldNum"/>
          </p:nvPr>
        </p:nvSpPr>
        <p:spPr>
          <a:xfrm>
            <a:off x="5621901" y="6331460"/>
            <a:ext cx="4300800" cy="333300"/>
          </a:xfrm>
          <a:prstGeom prst="rect">
            <a:avLst/>
          </a:prstGeom>
          <a:noFill/>
          <a:ln>
            <a:noFill/>
          </a:ln>
        </p:spPr>
        <p:txBody>
          <a:bodyPr anchorCtr="0" anchor="b" bIns="45350" lIns="90700" spcFirstLastPara="1" rIns="90700" wrap="square" tIns="453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714fa66557_2_67: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964" name="Google Shape;964;g3714fa66557_2_67: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714fa66557_2_79: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977" name="Google Shape;977;g3714fa66557_2_79: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714fa66557_2_91: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990" name="Google Shape;990;g3714fa66557_2_91: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714fa66557_2_44: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317500" lvl="0" marL="457200" rtl="0" algn="l">
              <a:lnSpc>
                <a:spcPct val="100000"/>
              </a:lnSpc>
              <a:spcBef>
                <a:spcPts val="360"/>
              </a:spcBef>
              <a:spcAft>
                <a:spcPts val="0"/>
              </a:spcAft>
              <a:buSzPts val="1400"/>
              <a:buChar char="-"/>
            </a:pPr>
            <a:r>
              <a:rPr lang="en-GB"/>
              <a:t>Zero123++ is multi view gen model</a:t>
            </a:r>
            <a:endParaRPr/>
          </a:p>
          <a:p>
            <a:pPr indent="-317500" lvl="0" marL="457200" rtl="0" algn="l">
              <a:lnSpc>
                <a:spcPct val="100000"/>
              </a:lnSpc>
              <a:spcBef>
                <a:spcPts val="0"/>
              </a:spcBef>
              <a:spcAft>
                <a:spcPts val="0"/>
              </a:spcAft>
              <a:buSzPts val="1400"/>
              <a:buChar char="-"/>
            </a:pPr>
            <a:r>
              <a:rPr lang="en-GB"/>
              <a:t>InstantMesh uses multiviews to makes up mesh</a:t>
            </a:r>
            <a:endParaRPr/>
          </a:p>
        </p:txBody>
      </p:sp>
      <p:sp>
        <p:nvSpPr>
          <p:cNvPr id="168" name="Google Shape;168;g3714fa66557_2_44: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0c325fd21_0_58: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183" name="Google Shape;183;g370c325fd21_0_5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70c325fd21_0_78:notes"/>
          <p:cNvSpPr txBox="1"/>
          <p:nvPr>
            <p:ph idx="1" type="body"/>
          </p:nvPr>
        </p:nvSpPr>
        <p:spPr>
          <a:xfrm>
            <a:off x="992506" y="3166309"/>
            <a:ext cx="7940100" cy="2999700"/>
          </a:xfrm>
          <a:prstGeom prst="rect">
            <a:avLst/>
          </a:prstGeom>
          <a:noFill/>
          <a:ln>
            <a:noFill/>
          </a:ln>
        </p:spPr>
        <p:txBody>
          <a:bodyPr anchorCtr="0" anchor="t" bIns="45350" lIns="90700" spcFirstLastPara="1" rIns="90700" wrap="square" tIns="45350">
            <a:noAutofit/>
          </a:bodyPr>
          <a:lstStyle/>
          <a:p>
            <a:pPr indent="0" lvl="0" marL="0" rtl="0" algn="l">
              <a:lnSpc>
                <a:spcPct val="100000"/>
              </a:lnSpc>
              <a:spcBef>
                <a:spcPts val="360"/>
              </a:spcBef>
              <a:spcAft>
                <a:spcPts val="0"/>
              </a:spcAft>
              <a:buSzPts val="1400"/>
              <a:buNone/>
            </a:pPr>
            <a:r>
              <a:t/>
            </a:r>
            <a:endParaRPr/>
          </a:p>
        </p:txBody>
      </p:sp>
      <p:sp>
        <p:nvSpPr>
          <p:cNvPr id="195" name="Google Shape;195;g370c325fd21_0_78:notes"/>
          <p:cNvSpPr/>
          <p:nvPr>
            <p:ph idx="2" type="sldImg"/>
          </p:nvPr>
        </p:nvSpPr>
        <p:spPr>
          <a:xfrm>
            <a:off x="2740025" y="500063"/>
            <a:ext cx="4445100" cy="25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p:cSld name="Start">
    <p:spTree>
      <p:nvGrpSpPr>
        <p:cNvPr id="13" name="Shape 13"/>
        <p:cNvGrpSpPr/>
        <p:nvPr/>
      </p:nvGrpSpPr>
      <p:grpSpPr>
        <a:xfrm>
          <a:off x="0" y="0"/>
          <a:ext cx="0" cy="0"/>
          <a:chOff x="0" y="0"/>
          <a:chExt cx="0" cy="0"/>
        </a:xfrm>
      </p:grpSpPr>
      <p:sp>
        <p:nvSpPr>
          <p:cNvPr id="14" name="Google Shape;14;p2"/>
          <p:cNvSpPr txBox="1"/>
          <p:nvPr>
            <p:ph type="title"/>
          </p:nvPr>
        </p:nvSpPr>
        <p:spPr>
          <a:xfrm>
            <a:off x="319090" y="972000"/>
            <a:ext cx="8508999" cy="383381"/>
          </a:xfrm>
          <a:prstGeom prst="rect">
            <a:avLst/>
          </a:prstGeom>
          <a:noFill/>
          <a:ln>
            <a:noFill/>
          </a:ln>
        </p:spPr>
        <p:txBody>
          <a:bodyPr anchorCtr="0" anchor="t" bIns="0" lIns="0" spcFirstLastPara="1" rIns="0" wrap="square" tIns="0">
            <a:noAutofit/>
          </a:bodyPr>
          <a:lstStyle>
            <a:lvl1pPr lvl="0" marR="0" rtl="0" algn="l">
              <a:lnSpc>
                <a:spcPct val="128000"/>
              </a:lnSpc>
              <a:spcBef>
                <a:spcPts val="0"/>
              </a:spcBef>
              <a:spcAft>
                <a:spcPts val="0"/>
              </a:spcAft>
              <a:buClr>
                <a:srgbClr val="000000"/>
              </a:buClr>
              <a:buSzPts val="1400"/>
              <a:buFont typeface="Arial"/>
              <a:buNone/>
              <a:defRPr b="0" i="0" sz="2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9pPr>
          </a:lstStyle>
          <a:p/>
        </p:txBody>
      </p:sp>
      <p:sp>
        <p:nvSpPr>
          <p:cNvPr id="15" name="Google Shape;15;p2"/>
          <p:cNvSpPr txBox="1"/>
          <p:nvPr>
            <p:ph idx="1" type="body"/>
          </p:nvPr>
        </p:nvSpPr>
        <p:spPr>
          <a:xfrm>
            <a:off x="319088" y="1484040"/>
            <a:ext cx="8508999" cy="955594"/>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 name="Google Shape;16;p2"/>
          <p:cNvSpPr/>
          <p:nvPr/>
        </p:nvSpPr>
        <p:spPr>
          <a:xfrm>
            <a:off x="8347635" y="4806203"/>
            <a:ext cx="575236" cy="26894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7" name="Google Shape;17;p2"/>
          <p:cNvSpPr txBox="1"/>
          <p:nvPr>
            <p:ph idx="12" type="sldNum"/>
          </p:nvPr>
        </p:nvSpPr>
        <p:spPr>
          <a:xfrm>
            <a:off x="6774934" y="4854985"/>
            <a:ext cx="2052000"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ph idx="11" type="ftr"/>
          </p:nvPr>
        </p:nvSpPr>
        <p:spPr>
          <a:xfrm>
            <a:off x="311162" y="4854985"/>
            <a:ext cx="7829538" cy="288515"/>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5" name="Google Shape;7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trenner">
  <p:cSld name="Kapiteltrenner">
    <p:spTree>
      <p:nvGrpSpPr>
        <p:cNvPr id="81" name="Shape 81"/>
        <p:cNvGrpSpPr/>
        <p:nvPr/>
      </p:nvGrpSpPr>
      <p:grpSpPr>
        <a:xfrm>
          <a:off x="0" y="0"/>
          <a:ext cx="0" cy="0"/>
          <a:chOff x="0" y="0"/>
          <a:chExt cx="0" cy="0"/>
        </a:xfrm>
      </p:grpSpPr>
      <p:sp>
        <p:nvSpPr>
          <p:cNvPr id="82" name="Google Shape;82;p14"/>
          <p:cNvSpPr txBox="1"/>
          <p:nvPr>
            <p:ph idx="12" type="sldNum"/>
          </p:nvPr>
        </p:nvSpPr>
        <p:spPr>
          <a:xfrm>
            <a:off x="8240400" y="4860000"/>
            <a:ext cx="601350" cy="273844"/>
          </a:xfrm>
          <a:prstGeom prst="rect">
            <a:avLst/>
          </a:prstGeom>
          <a:noFill/>
          <a:ln>
            <a:noFill/>
          </a:ln>
        </p:spPr>
        <p:txBody>
          <a:bodyPr anchorCtr="0" anchor="ctr" bIns="45700" lIns="0" spcFirstLastPara="1" rIns="0"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GB"/>
              <a:t>‹#›</a:t>
            </a:fld>
            <a:endParaRPr/>
          </a:p>
        </p:txBody>
      </p:sp>
      <p:sp>
        <p:nvSpPr>
          <p:cNvPr id="83" name="Google Shape;83;p14"/>
          <p:cNvSpPr txBox="1"/>
          <p:nvPr>
            <p:ph idx="11" type="ftr"/>
          </p:nvPr>
        </p:nvSpPr>
        <p:spPr>
          <a:xfrm>
            <a:off x="306000" y="4860000"/>
            <a:ext cx="3368533"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4"/>
          <p:cNvSpPr txBox="1"/>
          <p:nvPr>
            <p:ph idx="1" type="body"/>
          </p:nvPr>
        </p:nvSpPr>
        <p:spPr>
          <a:xfrm>
            <a:off x="280737" y="2326105"/>
            <a:ext cx="7451558" cy="823998"/>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1" i="0" sz="5000" u="none" cap="none" strike="noStrike">
                <a:solidFill>
                  <a:schemeClr val="lt1"/>
                </a:solidFill>
                <a:latin typeface="Arial"/>
                <a:ea typeface="Arial"/>
                <a:cs typeface="Arial"/>
                <a:sym typeface="Arial"/>
              </a:defRPr>
            </a:lvl1pPr>
            <a:lvl2pPr indent="-546100" lvl="1" marL="914400" marR="0" rtl="0" algn="l">
              <a:lnSpc>
                <a:spcPct val="100000"/>
              </a:lnSpc>
              <a:spcBef>
                <a:spcPts val="0"/>
              </a:spcBef>
              <a:spcAft>
                <a:spcPts val="0"/>
              </a:spcAft>
              <a:buClr>
                <a:schemeClr val="dk1"/>
              </a:buClr>
              <a:buSzPts val="5000"/>
              <a:buFont typeface="Arial"/>
              <a:buChar char="•"/>
              <a:defRPr b="1" i="0" sz="5000" u="none" cap="none" strike="noStrike">
                <a:solidFill>
                  <a:schemeClr val="dk1"/>
                </a:solidFill>
                <a:latin typeface="Arial"/>
                <a:ea typeface="Arial"/>
                <a:cs typeface="Arial"/>
                <a:sym typeface="Arial"/>
              </a:defRPr>
            </a:lvl2pPr>
            <a:lvl3pPr indent="-546100" lvl="2" marL="1371600" marR="0" rtl="0" algn="l">
              <a:lnSpc>
                <a:spcPct val="125000"/>
              </a:lnSpc>
              <a:spcBef>
                <a:spcPts val="0"/>
              </a:spcBef>
              <a:spcAft>
                <a:spcPts val="0"/>
              </a:spcAft>
              <a:buClr>
                <a:schemeClr val="dk1"/>
              </a:buClr>
              <a:buSzPts val="5000"/>
              <a:buFont typeface="Arial"/>
              <a:buChar char="•"/>
              <a:defRPr b="1" i="0" sz="5000" u="none" cap="none" strike="noStrike">
                <a:solidFill>
                  <a:schemeClr val="dk1"/>
                </a:solidFill>
                <a:latin typeface="Arial"/>
                <a:ea typeface="Arial"/>
                <a:cs typeface="Arial"/>
                <a:sym typeface="Arial"/>
              </a:defRPr>
            </a:lvl3pPr>
            <a:lvl4pPr indent="-546100" lvl="3" marL="1828800" marR="0" rtl="0" algn="l">
              <a:lnSpc>
                <a:spcPct val="125000"/>
              </a:lnSpc>
              <a:spcBef>
                <a:spcPts val="0"/>
              </a:spcBef>
              <a:spcAft>
                <a:spcPts val="0"/>
              </a:spcAft>
              <a:buClr>
                <a:schemeClr val="dk1"/>
              </a:buClr>
              <a:buSzPts val="5000"/>
              <a:buFont typeface="Arial"/>
              <a:buChar char="•"/>
              <a:defRPr b="1" i="0" sz="5000" u="none" cap="none" strike="noStrike">
                <a:solidFill>
                  <a:schemeClr val="dk1"/>
                </a:solidFill>
                <a:latin typeface="Arial"/>
                <a:ea typeface="Arial"/>
                <a:cs typeface="Arial"/>
                <a:sym typeface="Arial"/>
              </a:defRPr>
            </a:lvl4pPr>
            <a:lvl5pPr indent="-546100" lvl="4" marL="2286000" marR="0" rtl="0" algn="l">
              <a:lnSpc>
                <a:spcPct val="125000"/>
              </a:lnSpc>
              <a:spcBef>
                <a:spcPts val="0"/>
              </a:spcBef>
              <a:spcAft>
                <a:spcPts val="0"/>
              </a:spcAft>
              <a:buClr>
                <a:schemeClr val="dk1"/>
              </a:buClr>
              <a:buSzPts val="5000"/>
              <a:buFont typeface="Arial"/>
              <a:buChar char="•"/>
              <a:defRPr b="1" i="0" sz="5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5" name="Google Shape;85;p14"/>
          <p:cNvSpPr txBox="1"/>
          <p:nvPr>
            <p:ph idx="2" type="body"/>
          </p:nvPr>
        </p:nvSpPr>
        <p:spPr>
          <a:xfrm>
            <a:off x="304800" y="3180017"/>
            <a:ext cx="7564438" cy="274638"/>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1" i="0" sz="2200" u="none" cap="none" strike="noStrike">
                <a:solidFill>
                  <a:schemeClr val="lt1"/>
                </a:solidFill>
                <a:latin typeface="Arial"/>
                <a:ea typeface="Arial"/>
                <a:cs typeface="Arial"/>
                <a:sym typeface="Arial"/>
              </a:defRPr>
            </a:lvl1pPr>
            <a:lvl2pPr indent="-330200" lvl="1" marL="914400" marR="0" rtl="0" algn="l">
              <a:lnSpc>
                <a:spcPct val="100000"/>
              </a:lnSpc>
              <a:spcBef>
                <a:spcPts val="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2pPr>
            <a:lvl3pPr indent="-317500" lvl="2" marL="1371600" marR="0" rtl="0" algn="l">
              <a:lnSpc>
                <a:spcPct val="12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2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2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bild_Logo_W">
  <p:cSld name="Titelbild_Logo_W">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5"/>
          <p:cNvSpPr txBox="1"/>
          <p:nvPr>
            <p:ph idx="12" type="sldNum"/>
          </p:nvPr>
        </p:nvSpPr>
        <p:spPr>
          <a:xfrm>
            <a:off x="8240400" y="4860000"/>
            <a:ext cx="601350" cy="273844"/>
          </a:xfrm>
          <a:prstGeom prst="rect">
            <a:avLst/>
          </a:prstGeom>
          <a:noFill/>
          <a:ln>
            <a:noFill/>
          </a:ln>
        </p:spPr>
        <p:txBody>
          <a:bodyPr anchorCtr="0" anchor="ctr" bIns="45700" lIns="0" spcFirstLastPara="1" rIns="0"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GB"/>
              <a:t>‹#›</a:t>
            </a:fld>
            <a:endParaRPr/>
          </a:p>
        </p:txBody>
      </p:sp>
      <p:sp>
        <p:nvSpPr>
          <p:cNvPr id="88" name="Google Shape;88;p15"/>
          <p:cNvSpPr txBox="1"/>
          <p:nvPr>
            <p:ph idx="11" type="ftr"/>
          </p:nvPr>
        </p:nvSpPr>
        <p:spPr>
          <a:xfrm>
            <a:off x="306000" y="4860000"/>
            <a:ext cx="3368533"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trenner blau">
  <p:cSld name="Kapiteltrenner blau">
    <p:bg>
      <p:bgPr>
        <a:solidFill>
          <a:srgbClr val="005293"/>
        </a:solidFill>
      </p:bgPr>
    </p:bg>
    <p:spTree>
      <p:nvGrpSpPr>
        <p:cNvPr id="89" name="Shape 89"/>
        <p:cNvGrpSpPr/>
        <p:nvPr/>
      </p:nvGrpSpPr>
      <p:grpSpPr>
        <a:xfrm>
          <a:off x="0" y="0"/>
          <a:ext cx="0" cy="0"/>
          <a:chOff x="0" y="0"/>
          <a:chExt cx="0" cy="0"/>
        </a:xfrm>
      </p:grpSpPr>
      <p:sp>
        <p:nvSpPr>
          <p:cNvPr id="90" name="Google Shape;90;p16"/>
          <p:cNvSpPr txBox="1"/>
          <p:nvPr>
            <p:ph idx="11" type="ftr"/>
          </p:nvPr>
        </p:nvSpPr>
        <p:spPr>
          <a:xfrm>
            <a:off x="306000" y="4860000"/>
            <a:ext cx="3368533"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6"/>
          <p:cNvSpPr txBox="1"/>
          <p:nvPr>
            <p:ph idx="12" type="sldNum"/>
          </p:nvPr>
        </p:nvSpPr>
        <p:spPr>
          <a:xfrm>
            <a:off x="8240400" y="4860000"/>
            <a:ext cx="601350" cy="273844"/>
          </a:xfrm>
          <a:prstGeom prst="rect">
            <a:avLst/>
          </a:prstGeom>
          <a:noFill/>
          <a:ln>
            <a:noFill/>
          </a:ln>
        </p:spPr>
        <p:txBody>
          <a:bodyPr anchorCtr="0" anchor="ctr" bIns="45700" lIns="0" spcFirstLastPara="1" rIns="0"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16"/>
          <p:cNvSpPr txBox="1"/>
          <p:nvPr>
            <p:ph idx="1" type="body"/>
          </p:nvPr>
        </p:nvSpPr>
        <p:spPr>
          <a:xfrm>
            <a:off x="289034" y="843436"/>
            <a:ext cx="8535987" cy="43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1" i="0" sz="3500" u="none" cap="none" strike="noStrike">
                <a:solidFill>
                  <a:schemeClr val="lt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 name="Google Shape;93;p16"/>
          <p:cNvSpPr txBox="1"/>
          <p:nvPr>
            <p:ph idx="2" type="body"/>
          </p:nvPr>
        </p:nvSpPr>
        <p:spPr>
          <a:xfrm>
            <a:off x="304800" y="1310315"/>
            <a:ext cx="5318125" cy="28988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2200" u="none" cap="none" strike="noStrike">
                <a:solidFill>
                  <a:schemeClr val="lt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1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halt">
  <p:cSld name="1_Inhalt">
    <p:bg>
      <p:bgPr>
        <a:solidFill>
          <a:schemeClr val="accent2"/>
        </a:solidFill>
      </p:bgPr>
    </p:bg>
    <p:spTree>
      <p:nvGrpSpPr>
        <p:cNvPr id="94" name="Shape 94"/>
        <p:cNvGrpSpPr/>
        <p:nvPr/>
      </p:nvGrpSpPr>
      <p:grpSpPr>
        <a:xfrm>
          <a:off x="0" y="0"/>
          <a:ext cx="0" cy="0"/>
          <a:chOff x="0" y="0"/>
          <a:chExt cx="0" cy="0"/>
        </a:xfrm>
      </p:grpSpPr>
      <p:sp>
        <p:nvSpPr>
          <p:cNvPr id="95" name="Google Shape;95;p17"/>
          <p:cNvSpPr txBox="1"/>
          <p:nvPr>
            <p:ph idx="1" type="body"/>
          </p:nvPr>
        </p:nvSpPr>
        <p:spPr>
          <a:xfrm>
            <a:off x="319090" y="1600200"/>
            <a:ext cx="8508999" cy="3095625"/>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SzPts val="1400"/>
              <a:buNone/>
              <a:defRPr b="0" i="0" sz="1400" u="none" cap="none" strike="noStrike">
                <a:solidFill>
                  <a:schemeClr val="lt1"/>
                </a:solidFill>
                <a:latin typeface="Arial"/>
                <a:ea typeface="Arial"/>
                <a:cs typeface="Arial"/>
                <a:sym typeface="Arial"/>
              </a:defRPr>
            </a:lvl1pPr>
            <a:lvl2pPr indent="-317500" lvl="1" marL="914400" marR="0" rtl="0" algn="l">
              <a:lnSpc>
                <a:spcPct val="114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2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 name="Google Shape;96;p17"/>
          <p:cNvSpPr txBox="1"/>
          <p:nvPr>
            <p:ph idx="12" type="sldNum"/>
          </p:nvPr>
        </p:nvSpPr>
        <p:spPr>
          <a:xfrm>
            <a:off x="8240400" y="4860000"/>
            <a:ext cx="601350" cy="273844"/>
          </a:xfrm>
          <a:prstGeom prst="rect">
            <a:avLst/>
          </a:prstGeom>
          <a:noFill/>
          <a:ln>
            <a:noFill/>
          </a:ln>
        </p:spPr>
        <p:txBody>
          <a:bodyPr anchorCtr="0" anchor="ctr" bIns="45700" lIns="0" spcFirstLastPara="1" rIns="0"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7"/>
          <p:cNvSpPr txBox="1"/>
          <p:nvPr>
            <p:ph idx="11" type="ftr"/>
          </p:nvPr>
        </p:nvSpPr>
        <p:spPr>
          <a:xfrm>
            <a:off x="306000" y="4860000"/>
            <a:ext cx="3368533"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7"/>
          <p:cNvSpPr txBox="1"/>
          <p:nvPr>
            <p:ph type="title"/>
          </p:nvPr>
        </p:nvSpPr>
        <p:spPr>
          <a:xfrm>
            <a:off x="306000" y="854653"/>
            <a:ext cx="8521200" cy="104633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ilder formatfüllend">
  <p:cSld name="4_Bilder formatfüllend">
    <p:bg>
      <p:bgPr>
        <a:solidFill>
          <a:schemeClr val="lt1"/>
        </a:solidFill>
      </p:bgPr>
    </p:bg>
    <p:spTree>
      <p:nvGrpSpPr>
        <p:cNvPr id="99" name="Shape 99"/>
        <p:cNvGrpSpPr/>
        <p:nvPr/>
      </p:nvGrpSpPr>
      <p:grpSpPr>
        <a:xfrm>
          <a:off x="0" y="0"/>
          <a:ext cx="0" cy="0"/>
          <a:chOff x="0" y="0"/>
          <a:chExt cx="0" cy="0"/>
        </a:xfrm>
      </p:grpSpPr>
      <p:sp>
        <p:nvSpPr>
          <p:cNvPr id="100" name="Google Shape;100;p18"/>
          <p:cNvSpPr/>
          <p:nvPr>
            <p:ph idx="2" type="pic"/>
          </p:nvPr>
        </p:nvSpPr>
        <p:spPr>
          <a:xfrm>
            <a:off x="0" y="0"/>
            <a:ext cx="9144000" cy="5143500"/>
          </a:xfrm>
          <a:prstGeom prst="rect">
            <a:avLst/>
          </a:prstGeom>
          <a:solidFill>
            <a:srgbClr val="F2F2F2"/>
          </a:solidFill>
          <a:ln>
            <a:noFill/>
          </a:ln>
        </p:spPr>
      </p:sp>
      <p:sp>
        <p:nvSpPr>
          <p:cNvPr id="101" name="Google Shape;101;p18"/>
          <p:cNvSpPr txBox="1"/>
          <p:nvPr>
            <p:ph idx="12" type="sldNum"/>
          </p:nvPr>
        </p:nvSpPr>
        <p:spPr>
          <a:xfrm>
            <a:off x="8240400" y="4860000"/>
            <a:ext cx="601350" cy="273844"/>
          </a:xfrm>
          <a:prstGeom prst="rect">
            <a:avLst/>
          </a:prstGeom>
          <a:noFill/>
          <a:ln>
            <a:noFill/>
          </a:ln>
        </p:spPr>
        <p:txBody>
          <a:bodyPr anchorCtr="0" anchor="ctr" bIns="45700" lIns="0" spcFirstLastPara="1" rIns="0" wrap="square" tIns="45700">
            <a:noAutofit/>
          </a:bodyPr>
          <a:lstStyle>
            <a:lvl1pPr indent="0" lvl="0" mar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8"/>
          <p:cNvSpPr txBox="1"/>
          <p:nvPr>
            <p:ph idx="11" type="ftr"/>
          </p:nvPr>
        </p:nvSpPr>
        <p:spPr>
          <a:xfrm>
            <a:off x="306000" y="4860000"/>
            <a:ext cx="3368533"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3" name="Google Shape;103;p18"/>
          <p:cNvPicPr preferRelativeResize="0"/>
          <p:nvPr/>
        </p:nvPicPr>
        <p:blipFill rotWithShape="1">
          <a:blip r:embed="rId2">
            <a:alphaModFix/>
          </a:blip>
          <a:srcRect b="0" l="0" r="0" t="0"/>
          <a:stretch/>
        </p:blipFill>
        <p:spPr>
          <a:xfrm>
            <a:off x="8237850" y="326141"/>
            <a:ext cx="599513" cy="31600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p:cSld name="Start">
    <p:spTree>
      <p:nvGrpSpPr>
        <p:cNvPr id="104" name="Shape 104"/>
        <p:cNvGrpSpPr/>
        <p:nvPr/>
      </p:nvGrpSpPr>
      <p:grpSpPr>
        <a:xfrm>
          <a:off x="0" y="0"/>
          <a:ext cx="0" cy="0"/>
          <a:chOff x="0" y="0"/>
          <a:chExt cx="0" cy="0"/>
        </a:xfrm>
      </p:grpSpPr>
      <p:sp>
        <p:nvSpPr>
          <p:cNvPr id="105" name="Google Shape;105;p19"/>
          <p:cNvSpPr txBox="1"/>
          <p:nvPr>
            <p:ph idx="1" type="body"/>
          </p:nvPr>
        </p:nvSpPr>
        <p:spPr>
          <a:xfrm>
            <a:off x="319088" y="1484040"/>
            <a:ext cx="8508999" cy="955594"/>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6" name="Google Shape;106;p19"/>
          <p:cNvSpPr txBox="1"/>
          <p:nvPr>
            <p:ph idx="11" type="ftr"/>
          </p:nvPr>
        </p:nvSpPr>
        <p:spPr>
          <a:xfrm>
            <a:off x="306000" y="4860000"/>
            <a:ext cx="3368533"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9"/>
          <p:cNvSpPr txBox="1"/>
          <p:nvPr>
            <p:ph idx="12" type="sldNum"/>
          </p:nvPr>
        </p:nvSpPr>
        <p:spPr>
          <a:xfrm>
            <a:off x="8240400" y="4860000"/>
            <a:ext cx="601350" cy="273844"/>
          </a:xfrm>
          <a:prstGeom prst="rect">
            <a:avLst/>
          </a:prstGeom>
          <a:noFill/>
          <a:ln>
            <a:noFill/>
          </a:ln>
        </p:spPr>
        <p:txBody>
          <a:bodyPr anchorCtr="0" anchor="ctr" bIns="45700" lIns="0" spcFirstLastPara="1" rIns="0"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p:cSld name="Inhalt">
    <p:spTree>
      <p:nvGrpSpPr>
        <p:cNvPr id="23" name="Shape 23"/>
        <p:cNvGrpSpPr/>
        <p:nvPr/>
      </p:nvGrpSpPr>
      <p:grpSpPr>
        <a:xfrm>
          <a:off x="0" y="0"/>
          <a:ext cx="0" cy="0"/>
          <a:chOff x="0" y="0"/>
          <a:chExt cx="0" cy="0"/>
        </a:xfrm>
      </p:grpSpPr>
      <p:sp>
        <p:nvSpPr>
          <p:cNvPr id="24" name="Google Shape;24;p4"/>
          <p:cNvSpPr txBox="1"/>
          <p:nvPr>
            <p:ph idx="1" type="body"/>
          </p:nvPr>
        </p:nvSpPr>
        <p:spPr>
          <a:xfrm>
            <a:off x="319090" y="1600200"/>
            <a:ext cx="8508999" cy="3095625"/>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 name="Google Shape;25;p4"/>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Clr>
                <a:srgbClr val="000000"/>
              </a:buClr>
              <a:buSzPts val="1400"/>
              <a:buFont typeface="Arial"/>
              <a:buNone/>
              <a:defRPr b="0" i="0" sz="2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9pPr>
          </a:lstStyle>
          <a:p/>
        </p:txBody>
      </p:sp>
      <p:sp>
        <p:nvSpPr>
          <p:cNvPr id="26" name="Google Shape;26;p4"/>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7" name="Google Shape;27;p4"/>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 Text">
  <p:cSld name="Zwei Inhalte + Text">
    <p:spTree>
      <p:nvGrpSpPr>
        <p:cNvPr id="28" name="Shape 28"/>
        <p:cNvGrpSpPr/>
        <p:nvPr/>
      </p:nvGrpSpPr>
      <p:grpSpPr>
        <a:xfrm>
          <a:off x="0" y="0"/>
          <a:ext cx="0" cy="0"/>
          <a:chOff x="0" y="0"/>
          <a:chExt cx="0" cy="0"/>
        </a:xfrm>
      </p:grpSpPr>
      <p:sp>
        <p:nvSpPr>
          <p:cNvPr id="29" name="Google Shape;29;p5"/>
          <p:cNvSpPr txBox="1"/>
          <p:nvPr>
            <p:ph idx="1" type="body"/>
          </p:nvPr>
        </p:nvSpPr>
        <p:spPr>
          <a:xfrm>
            <a:off x="319090" y="1600200"/>
            <a:ext cx="8508999" cy="495780"/>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0" name="Google Shape;30;p5"/>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Clr>
                <a:srgbClr val="000000"/>
              </a:buClr>
              <a:buSzPts val="1400"/>
              <a:buFont typeface="Arial"/>
              <a:buNone/>
              <a:defRPr b="0" i="0" sz="2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9pPr>
          </a:lstStyle>
          <a:p/>
        </p:txBody>
      </p:sp>
      <p:sp>
        <p:nvSpPr>
          <p:cNvPr id="31" name="Google Shape;31;p5"/>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2" name="Google Shape;32;p5"/>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2" type="body"/>
          </p:nvPr>
        </p:nvSpPr>
        <p:spPr>
          <a:xfrm>
            <a:off x="316992" y="2148752"/>
            <a:ext cx="4188333" cy="254707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4" name="Google Shape;34;p5"/>
          <p:cNvSpPr/>
          <p:nvPr>
            <p:ph idx="3" type="pic"/>
          </p:nvPr>
        </p:nvSpPr>
        <p:spPr>
          <a:xfrm>
            <a:off x="4648200" y="2148840"/>
            <a:ext cx="4180392" cy="2546911"/>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p:cSld name="zwei Inhalte">
    <p:spTree>
      <p:nvGrpSpPr>
        <p:cNvPr id="35" name="Shape 35"/>
        <p:cNvGrpSpPr/>
        <p:nvPr/>
      </p:nvGrpSpPr>
      <p:grpSpPr>
        <a:xfrm>
          <a:off x="0" y="0"/>
          <a:ext cx="0" cy="0"/>
          <a:chOff x="0" y="0"/>
          <a:chExt cx="0" cy="0"/>
        </a:xfrm>
      </p:grpSpPr>
      <p:sp>
        <p:nvSpPr>
          <p:cNvPr id="36" name="Google Shape;36;p6"/>
          <p:cNvSpPr txBox="1"/>
          <p:nvPr>
            <p:ph idx="1" type="body"/>
          </p:nvPr>
        </p:nvSpPr>
        <p:spPr>
          <a:xfrm>
            <a:off x="319091" y="1602000"/>
            <a:ext cx="4180910" cy="3095626"/>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7" name="Google Shape;37;p6"/>
          <p:cNvSpPr txBox="1"/>
          <p:nvPr>
            <p:ph idx="2" type="body"/>
          </p:nvPr>
        </p:nvSpPr>
        <p:spPr>
          <a:xfrm>
            <a:off x="4647179" y="1602000"/>
            <a:ext cx="4180910" cy="3095626"/>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8" name="Google Shape;38;p6"/>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Clr>
                <a:srgbClr val="000000"/>
              </a:buClr>
              <a:buSzPts val="1400"/>
              <a:buFont typeface="Arial"/>
              <a:buNone/>
              <a:defRPr b="0" i="0" sz="2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9pPr>
          </a:lstStyle>
          <a:p/>
        </p:txBody>
      </p:sp>
      <p:sp>
        <p:nvSpPr>
          <p:cNvPr id="39" name="Google Shape;39;p6"/>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6"/>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 Text">
  <p:cSld name="Inhalt + Text">
    <p:spTree>
      <p:nvGrpSpPr>
        <p:cNvPr id="41" name="Shape 41"/>
        <p:cNvGrpSpPr/>
        <p:nvPr/>
      </p:nvGrpSpPr>
      <p:grpSpPr>
        <a:xfrm>
          <a:off x="0" y="0"/>
          <a:ext cx="0" cy="0"/>
          <a:chOff x="0" y="0"/>
          <a:chExt cx="0" cy="0"/>
        </a:xfrm>
      </p:grpSpPr>
      <p:sp>
        <p:nvSpPr>
          <p:cNvPr id="42" name="Google Shape;42;p7"/>
          <p:cNvSpPr txBox="1"/>
          <p:nvPr>
            <p:ph idx="1" type="body"/>
          </p:nvPr>
        </p:nvSpPr>
        <p:spPr>
          <a:xfrm>
            <a:off x="319090" y="2143125"/>
            <a:ext cx="8508999" cy="2543175"/>
          </a:xfrm>
          <a:prstGeom prst="rect">
            <a:avLst/>
          </a:prstGeom>
          <a:solidFill>
            <a:schemeClr val="lt1"/>
          </a:solid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14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 name="Google Shape;43;p7"/>
          <p:cNvSpPr txBox="1"/>
          <p:nvPr>
            <p:ph type="title"/>
          </p:nvPr>
        </p:nvSpPr>
        <p:spPr>
          <a:xfrm>
            <a:off x="319090" y="972000"/>
            <a:ext cx="8508999" cy="410369"/>
          </a:xfrm>
          <a:prstGeom prst="rect">
            <a:avLst/>
          </a:prstGeom>
          <a:solidFill>
            <a:schemeClr val="lt1"/>
          </a:solidFill>
          <a:ln>
            <a:noFill/>
          </a:ln>
        </p:spPr>
        <p:txBody>
          <a:bodyPr anchorCtr="0" anchor="t" bIns="0" lIns="0" spcFirstLastPara="1" rIns="0" wrap="square" tIns="0">
            <a:spAutoFit/>
          </a:bodyPr>
          <a:lstStyle>
            <a:lvl1pPr lvl="0" marR="0" rtl="0" algn="l">
              <a:lnSpc>
                <a:spcPct val="128000"/>
              </a:lnSpc>
              <a:spcBef>
                <a:spcPts val="0"/>
              </a:spcBef>
              <a:spcAft>
                <a:spcPts val="0"/>
              </a:spcAft>
              <a:buClr>
                <a:srgbClr val="000000"/>
              </a:buClr>
              <a:buSzPts val="1400"/>
              <a:buFont typeface="Arial"/>
              <a:buNone/>
              <a:defRPr b="0" i="0" sz="2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9pPr>
          </a:lstStyle>
          <a:p/>
        </p:txBody>
      </p:sp>
      <p:sp>
        <p:nvSpPr>
          <p:cNvPr id="44" name="Google Shape;44;p7"/>
          <p:cNvSpPr txBox="1"/>
          <p:nvPr>
            <p:ph idx="12" type="sldNum"/>
          </p:nvPr>
        </p:nvSpPr>
        <p:spPr>
          <a:xfrm>
            <a:off x="6774934" y="4854985"/>
            <a:ext cx="2052074" cy="273844"/>
          </a:xfrm>
          <a:prstGeom prst="rect">
            <a:avLst/>
          </a:prstGeom>
          <a:solidFill>
            <a:schemeClr val="lt1"/>
          </a:solid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7"/>
          <p:cNvSpPr txBox="1"/>
          <p:nvPr>
            <p:ph idx="11" type="ftr"/>
          </p:nvPr>
        </p:nvSpPr>
        <p:spPr>
          <a:xfrm>
            <a:off x="311162" y="4854985"/>
            <a:ext cx="6464280" cy="273844"/>
          </a:xfrm>
          <a:prstGeom prst="rect">
            <a:avLst/>
          </a:prstGeom>
          <a:solidFill>
            <a:schemeClr val="lt1"/>
          </a:solid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p:nvPr>
            <p:ph idx="2" type="body"/>
          </p:nvPr>
        </p:nvSpPr>
        <p:spPr>
          <a:xfrm>
            <a:off x="319090" y="1600200"/>
            <a:ext cx="8508999" cy="505305"/>
          </a:xfrm>
          <a:prstGeom prst="rect">
            <a:avLst/>
          </a:prstGeom>
          <a:solidFill>
            <a:schemeClr val="lt1"/>
          </a:solid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ße Bilder">
  <p:cSld name="große Bilder">
    <p:spTree>
      <p:nvGrpSpPr>
        <p:cNvPr id="47" name="Shape 47"/>
        <p:cNvGrpSpPr/>
        <p:nvPr/>
      </p:nvGrpSpPr>
      <p:grpSpPr>
        <a:xfrm>
          <a:off x="0" y="0"/>
          <a:ext cx="0" cy="0"/>
          <a:chOff x="0" y="0"/>
          <a:chExt cx="0" cy="0"/>
        </a:xfrm>
      </p:grpSpPr>
      <p:sp>
        <p:nvSpPr>
          <p:cNvPr id="48" name="Google Shape;48;p8"/>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Clr>
                <a:srgbClr val="000000"/>
              </a:buClr>
              <a:buSzPts val="1400"/>
              <a:buFont typeface="Arial"/>
              <a:buNone/>
              <a:defRPr b="0" i="0" sz="2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9pPr>
          </a:lstStyle>
          <a:p/>
        </p:txBody>
      </p:sp>
      <p:sp>
        <p:nvSpPr>
          <p:cNvPr id="49" name="Google Shape;49;p8"/>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0" name="Google Shape;50;p8"/>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p:nvPr>
            <p:ph idx="2" type="pic"/>
          </p:nvPr>
        </p:nvSpPr>
        <p:spPr>
          <a:xfrm>
            <a:off x="0" y="2133600"/>
            <a:ext cx="9144000" cy="3009900"/>
          </a:xfrm>
          <a:prstGeom prst="rect">
            <a:avLst/>
          </a:prstGeom>
          <a:noFill/>
          <a:ln>
            <a:noFill/>
          </a:ln>
        </p:spPr>
      </p:sp>
      <p:sp>
        <p:nvSpPr>
          <p:cNvPr id="52" name="Google Shape;52;p8"/>
          <p:cNvSpPr txBox="1"/>
          <p:nvPr>
            <p:ph idx="1" type="body"/>
          </p:nvPr>
        </p:nvSpPr>
        <p:spPr>
          <a:xfrm>
            <a:off x="319090" y="1600200"/>
            <a:ext cx="8508999" cy="495780"/>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er formatfüllend">
  <p:cSld name="Bilder formatfüllend">
    <p:spTree>
      <p:nvGrpSpPr>
        <p:cNvPr id="53" name="Shape 53"/>
        <p:cNvGrpSpPr/>
        <p:nvPr/>
      </p:nvGrpSpPr>
      <p:grpSpPr>
        <a:xfrm>
          <a:off x="0" y="0"/>
          <a:ext cx="0" cy="0"/>
          <a:chOff x="0" y="0"/>
          <a:chExt cx="0" cy="0"/>
        </a:xfrm>
      </p:grpSpPr>
      <p:sp>
        <p:nvSpPr>
          <p:cNvPr id="54" name="Google Shape;54;p9"/>
          <p:cNvSpPr/>
          <p:nvPr>
            <p:ph idx="2" type="pic"/>
          </p:nvPr>
        </p:nvSpPr>
        <p:spPr>
          <a:xfrm>
            <a:off x="0" y="1600200"/>
            <a:ext cx="9144000" cy="3543299"/>
          </a:xfrm>
          <a:prstGeom prst="rect">
            <a:avLst/>
          </a:prstGeom>
          <a:noFill/>
          <a:ln>
            <a:noFill/>
          </a:ln>
        </p:spPr>
      </p:sp>
      <p:sp>
        <p:nvSpPr>
          <p:cNvPr id="55" name="Google Shape;55;p9"/>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Clr>
                <a:srgbClr val="000000"/>
              </a:buClr>
              <a:buSzPts val="1400"/>
              <a:buFont typeface="Arial"/>
              <a:buNone/>
              <a:defRPr b="0" i="0" sz="2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9pPr>
          </a:lstStyle>
          <a:p/>
        </p:txBody>
      </p:sp>
      <p:sp>
        <p:nvSpPr>
          <p:cNvPr id="56" name="Google Shape;56;p9"/>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9"/>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 Text (Hintergrund)">
  <p:cSld name="Zwei Inhalte + Text (Hintergrund)">
    <p:spTree>
      <p:nvGrpSpPr>
        <p:cNvPr id="58" name="Shape 58"/>
        <p:cNvGrpSpPr/>
        <p:nvPr/>
      </p:nvGrpSpPr>
      <p:grpSpPr>
        <a:xfrm>
          <a:off x="0" y="0"/>
          <a:ext cx="0" cy="0"/>
          <a:chOff x="0" y="0"/>
          <a:chExt cx="0" cy="0"/>
        </a:xfrm>
      </p:grpSpPr>
      <p:sp>
        <p:nvSpPr>
          <p:cNvPr id="59" name="Google Shape;59;p10"/>
          <p:cNvSpPr/>
          <p:nvPr/>
        </p:nvSpPr>
        <p:spPr>
          <a:xfrm>
            <a:off x="0" y="2152650"/>
            <a:ext cx="9144000" cy="299085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60" name="Google Shape;60;p10"/>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Clr>
                <a:srgbClr val="000000"/>
              </a:buClr>
              <a:buSzPts val="1400"/>
              <a:buFont typeface="Arial"/>
              <a:buNone/>
              <a:defRPr b="0" i="0" sz="2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9pPr>
          </a:lstStyle>
          <a:p/>
        </p:txBody>
      </p:sp>
      <p:sp>
        <p:nvSpPr>
          <p:cNvPr id="61" name="Google Shape;61;p10"/>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10"/>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txBox="1"/>
          <p:nvPr>
            <p:ph idx="1" type="body"/>
          </p:nvPr>
        </p:nvSpPr>
        <p:spPr>
          <a:xfrm>
            <a:off x="316992" y="2152650"/>
            <a:ext cx="4197858" cy="2552700"/>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 name="Google Shape;64;p10"/>
          <p:cNvSpPr/>
          <p:nvPr>
            <p:ph idx="2" type="pic"/>
          </p:nvPr>
        </p:nvSpPr>
        <p:spPr>
          <a:xfrm>
            <a:off x="4648200" y="2143125"/>
            <a:ext cx="4180392" cy="2543176"/>
          </a:xfrm>
          <a:prstGeom prst="rect">
            <a:avLst/>
          </a:prstGeom>
          <a:noFill/>
          <a:ln>
            <a:noFill/>
          </a:ln>
        </p:spPr>
      </p:sp>
      <p:sp>
        <p:nvSpPr>
          <p:cNvPr id="65" name="Google Shape;65;p10"/>
          <p:cNvSpPr txBox="1"/>
          <p:nvPr>
            <p:ph idx="3" type="body"/>
          </p:nvPr>
        </p:nvSpPr>
        <p:spPr>
          <a:xfrm>
            <a:off x="319090" y="1600200"/>
            <a:ext cx="8508999" cy="495780"/>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p:cSld name="Start">
    <p:spTree>
      <p:nvGrpSpPr>
        <p:cNvPr id="66" name="Shape 66"/>
        <p:cNvGrpSpPr/>
        <p:nvPr/>
      </p:nvGrpSpPr>
      <p:grpSpPr>
        <a:xfrm>
          <a:off x="0" y="0"/>
          <a:ext cx="0" cy="0"/>
          <a:chOff x="0" y="0"/>
          <a:chExt cx="0" cy="0"/>
        </a:xfrm>
      </p:grpSpPr>
      <p:sp>
        <p:nvSpPr>
          <p:cNvPr id="67" name="Google Shape;67;p11"/>
          <p:cNvSpPr txBox="1"/>
          <p:nvPr>
            <p:ph type="title"/>
          </p:nvPr>
        </p:nvSpPr>
        <p:spPr>
          <a:xfrm>
            <a:off x="319090" y="972000"/>
            <a:ext cx="8508999" cy="410369"/>
          </a:xfrm>
          <a:prstGeom prst="rect">
            <a:avLst/>
          </a:prstGeom>
          <a:noFill/>
          <a:ln>
            <a:noFill/>
          </a:ln>
        </p:spPr>
        <p:txBody>
          <a:bodyPr anchorCtr="0" anchor="t" bIns="0" lIns="0" spcFirstLastPara="1" rIns="0" wrap="square" tIns="0">
            <a:spAutoFit/>
          </a:bodyPr>
          <a:lstStyle>
            <a:lvl1pPr lvl="0" marR="0" rtl="0" algn="l">
              <a:lnSpc>
                <a:spcPct val="128000"/>
              </a:lnSpc>
              <a:spcBef>
                <a:spcPts val="0"/>
              </a:spcBef>
              <a:spcAft>
                <a:spcPts val="0"/>
              </a:spcAft>
              <a:buClr>
                <a:srgbClr val="000000"/>
              </a:buClr>
              <a:buSzPts val="1400"/>
              <a:buFont typeface="Arial"/>
              <a:buNone/>
              <a:defRPr b="0" i="0" sz="2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9pPr>
          </a:lstStyle>
          <a:p/>
        </p:txBody>
      </p:sp>
      <p:sp>
        <p:nvSpPr>
          <p:cNvPr id="68" name="Google Shape;68;p11"/>
          <p:cNvSpPr txBox="1"/>
          <p:nvPr>
            <p:ph idx="1" type="body"/>
          </p:nvPr>
        </p:nvSpPr>
        <p:spPr>
          <a:xfrm>
            <a:off x="319088" y="1484040"/>
            <a:ext cx="8508999" cy="955594"/>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 name="Google Shape;69;p11"/>
          <p:cNvSpPr/>
          <p:nvPr/>
        </p:nvSpPr>
        <p:spPr>
          <a:xfrm>
            <a:off x="8347635" y="4806203"/>
            <a:ext cx="575236" cy="26894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0" name="Google Shape;70;p11"/>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1" name="Google Shape;71;p11"/>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1" type="ftr"/>
          </p:nvPr>
        </p:nvSpPr>
        <p:spPr>
          <a:xfrm>
            <a:off x="311162" y="4854985"/>
            <a:ext cx="7829538" cy="288515"/>
          </a:xfrm>
          <a:prstGeom prst="rect">
            <a:avLst/>
          </a:prstGeom>
          <a:noFill/>
          <a:ln>
            <a:noFill/>
          </a:ln>
        </p:spPr>
        <p:txBody>
          <a:bodyPr anchorCtr="0" anchor="ctr" bIns="45700" lIns="0" spcFirstLastPara="1" rIns="0"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774934" y="4854985"/>
            <a:ext cx="2052000" cy="273844"/>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descr="20150416 tum logo blau png final.png" id="12" name="Google Shape;12;p1"/>
          <p:cNvPicPr preferRelativeResize="0"/>
          <p:nvPr/>
        </p:nvPicPr>
        <p:blipFill rotWithShape="1">
          <a:blip r:embed="rId1">
            <a:alphaModFix/>
          </a:blip>
          <a:srcRect b="0" l="0" r="0" t="0"/>
          <a:stretch/>
        </p:blipFill>
        <p:spPr>
          <a:xfrm>
            <a:off x="8218800" y="324000"/>
            <a:ext cx="604774" cy="31851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pic>
        <p:nvPicPr>
          <p:cNvPr descr="20150416 tum logo blau png final.png" id="20" name="Google Shape;20;p3"/>
          <p:cNvPicPr preferRelativeResize="0"/>
          <p:nvPr/>
        </p:nvPicPr>
        <p:blipFill rotWithShape="1">
          <a:blip r:embed="rId1">
            <a:alphaModFix/>
          </a:blip>
          <a:srcRect b="0" l="0" r="0" t="0"/>
          <a:stretch/>
        </p:blipFill>
        <p:spPr>
          <a:xfrm>
            <a:off x="8218411" y="324000"/>
            <a:ext cx="604774" cy="318516"/>
          </a:xfrm>
          <a:prstGeom prst="rect">
            <a:avLst/>
          </a:prstGeom>
          <a:noFill/>
          <a:ln>
            <a:noFill/>
          </a:ln>
        </p:spPr>
      </p:pic>
      <p:sp>
        <p:nvSpPr>
          <p:cNvPr id="21" name="Google Shape;21;p3"/>
          <p:cNvSpPr txBox="1"/>
          <p:nvPr>
            <p:ph idx="12" type="sldNum"/>
          </p:nvPr>
        </p:nvSpPr>
        <p:spPr>
          <a:xfrm>
            <a:off x="6774934" y="4854985"/>
            <a:ext cx="2052074" cy="273844"/>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2" name="Google Shape;22;p3"/>
          <p:cNvSpPr txBox="1"/>
          <p:nvPr>
            <p:ph idx="11" type="ftr"/>
          </p:nvPr>
        </p:nvSpPr>
        <p:spPr>
          <a:xfrm>
            <a:off x="311162" y="4854985"/>
            <a:ext cx="6464280" cy="273844"/>
          </a:xfrm>
          <a:prstGeom prst="rect">
            <a:avLst/>
          </a:prstGeom>
          <a:noFill/>
          <a:ln>
            <a:noFill/>
          </a:ln>
        </p:spPr>
        <p:txBody>
          <a:bodyPr anchorCtr="0" anchor="ctr" bIns="45700" lIns="0" spcFirstLastPara="1" rIns="0"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293"/>
        </a:solidFill>
      </p:bgPr>
    </p:bg>
    <p:spTree>
      <p:nvGrpSpPr>
        <p:cNvPr id="76" name="Shape 76"/>
        <p:cNvGrpSpPr/>
        <p:nvPr/>
      </p:nvGrpSpPr>
      <p:grpSpPr>
        <a:xfrm>
          <a:off x="0" y="0"/>
          <a:ext cx="0" cy="0"/>
          <a:chOff x="0" y="0"/>
          <a:chExt cx="0" cy="0"/>
        </a:xfrm>
      </p:grpSpPr>
      <p:pic>
        <p:nvPicPr>
          <p:cNvPr id="77" name="Google Shape;77;p13"/>
          <p:cNvPicPr preferRelativeResize="0"/>
          <p:nvPr/>
        </p:nvPicPr>
        <p:blipFill rotWithShape="1">
          <a:blip r:embed="rId1">
            <a:alphaModFix/>
          </a:blip>
          <a:srcRect b="0" l="0" r="0" t="0"/>
          <a:stretch/>
        </p:blipFill>
        <p:spPr>
          <a:xfrm>
            <a:off x="8237850" y="326141"/>
            <a:ext cx="599513" cy="316006"/>
          </a:xfrm>
          <a:prstGeom prst="rect">
            <a:avLst/>
          </a:prstGeom>
          <a:noFill/>
          <a:ln>
            <a:noFill/>
          </a:ln>
        </p:spPr>
      </p:pic>
      <p:sp>
        <p:nvSpPr>
          <p:cNvPr id="78" name="Google Shape;78;p13"/>
          <p:cNvSpPr txBox="1"/>
          <p:nvPr>
            <p:ph idx="12" type="sldNum"/>
          </p:nvPr>
        </p:nvSpPr>
        <p:spPr>
          <a:xfrm>
            <a:off x="8240400" y="4860000"/>
            <a:ext cx="601350" cy="273844"/>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9" name="Google Shape;79;p13"/>
          <p:cNvSpPr txBox="1"/>
          <p:nvPr>
            <p:ph idx="11" type="ftr"/>
          </p:nvPr>
        </p:nvSpPr>
        <p:spPr>
          <a:xfrm>
            <a:off x="306000" y="4860000"/>
            <a:ext cx="3368533" cy="273844"/>
          </a:xfrm>
          <a:prstGeom prst="rect">
            <a:avLst/>
          </a:prstGeom>
          <a:noFill/>
          <a:ln>
            <a:noFill/>
          </a:ln>
        </p:spPr>
        <p:txBody>
          <a:bodyPr anchorCtr="0" anchor="ctr" bIns="45700" lIns="0" spcFirstLastPara="1" rIns="0" wrap="square" tIns="45700">
            <a:noAutofit/>
          </a:bodyPr>
          <a:lstStyle>
            <a:lvl1pPr lvl="0" marR="0" rtl="0" algn="l">
              <a:lnSpc>
                <a:spcPct val="100000"/>
              </a:lnSpc>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3"/>
          <p:cNvSpPr txBox="1"/>
          <p:nvPr>
            <p:ph type="title"/>
          </p:nvPr>
        </p:nvSpPr>
        <p:spPr>
          <a:xfrm>
            <a:off x="306000" y="854653"/>
            <a:ext cx="8521200" cy="104633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1" i="0" sz="35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2">
          <p15:clr>
            <a:srgbClr val="F26B43"/>
          </p15:clr>
        </p15:guide>
        <p15:guide id="2" pos="5568">
          <p15:clr>
            <a:srgbClr val="F26B43"/>
          </p15:clr>
        </p15:guide>
        <p15:guide id="3" orient="horz" pos="599">
          <p15:clr>
            <a:srgbClr val="F26B43"/>
          </p15:clr>
        </p15:guide>
        <p15:guide id="4" orient="horz" pos="298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hyperlink" Target="http://arxiv.org/abs/2503.1165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0.gif"/><Relationship Id="rId5" Type="http://schemas.openxmlformats.org/officeDocument/2006/relationships/hyperlink" Target="http://arxiv.org/abs/2503.1165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9.gif"/><Relationship Id="rId9" Type="http://schemas.openxmlformats.org/officeDocument/2006/relationships/hyperlink" Target="http://arxiv.org/abs/2503.11651" TargetMode="External"/><Relationship Id="rId5" Type="http://schemas.openxmlformats.org/officeDocument/2006/relationships/image" Target="../media/image16.gif"/><Relationship Id="rId6" Type="http://schemas.openxmlformats.org/officeDocument/2006/relationships/image" Target="../media/image23.gif"/><Relationship Id="rId7" Type="http://schemas.openxmlformats.org/officeDocument/2006/relationships/image" Target="../media/image18.gif"/><Relationship Id="rId8"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hyperlink" Target="http://arxiv.org/abs/2503.11651" TargetMode="External"/></Relationships>
</file>

<file path=ppt/slides/_rels/slide19.xml.rels><?xml version="1.0" encoding="UTF-8" standalone="yes"?><Relationships xmlns="http://schemas.openxmlformats.org/package/2006/relationships"><Relationship Id="rId20" Type="http://schemas.openxmlformats.org/officeDocument/2006/relationships/image" Target="../media/image53.png"/><Relationship Id="rId11" Type="http://schemas.openxmlformats.org/officeDocument/2006/relationships/image" Target="../media/image35.png"/><Relationship Id="rId22" Type="http://schemas.openxmlformats.org/officeDocument/2006/relationships/hyperlink" Target="http://arxiv.org/abs/2503.11651" TargetMode="External"/><Relationship Id="rId10" Type="http://schemas.openxmlformats.org/officeDocument/2006/relationships/image" Target="../media/image17.png"/><Relationship Id="rId21" Type="http://schemas.openxmlformats.org/officeDocument/2006/relationships/image" Target="../media/image40.png"/><Relationship Id="rId13" Type="http://schemas.openxmlformats.org/officeDocument/2006/relationships/image" Target="../media/image33.png"/><Relationship Id="rId12"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25.png"/><Relationship Id="rId15" Type="http://schemas.openxmlformats.org/officeDocument/2006/relationships/image" Target="../media/image29.png"/><Relationship Id="rId14" Type="http://schemas.openxmlformats.org/officeDocument/2006/relationships/image" Target="../media/image26.png"/><Relationship Id="rId17" Type="http://schemas.openxmlformats.org/officeDocument/2006/relationships/image" Target="../media/image39.png"/><Relationship Id="rId16" Type="http://schemas.openxmlformats.org/officeDocument/2006/relationships/image" Target="../media/image45.png"/><Relationship Id="rId5" Type="http://schemas.openxmlformats.org/officeDocument/2006/relationships/image" Target="../media/image22.png"/><Relationship Id="rId19" Type="http://schemas.openxmlformats.org/officeDocument/2006/relationships/image" Target="../media/image51.png"/><Relationship Id="rId6" Type="http://schemas.openxmlformats.org/officeDocument/2006/relationships/image" Target="../media/image24.png"/><Relationship Id="rId18" Type="http://schemas.openxmlformats.org/officeDocument/2006/relationships/image" Target="../media/image54.png"/><Relationship Id="rId7" Type="http://schemas.openxmlformats.org/officeDocument/2006/relationships/image" Target="../media/image15.png"/><Relationship Id="rId8"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30.jp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1" Type="http://schemas.openxmlformats.org/officeDocument/2006/relationships/image" Target="../media/image38.gif"/><Relationship Id="rId10" Type="http://schemas.openxmlformats.org/officeDocument/2006/relationships/image" Target="../media/image42.gif"/><Relationship Id="rId13" Type="http://schemas.openxmlformats.org/officeDocument/2006/relationships/image" Target="../media/image59.gif"/><Relationship Id="rId12" Type="http://schemas.openxmlformats.org/officeDocument/2006/relationships/image" Target="../media/image44.gif"/><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9.png"/><Relationship Id="rId9" Type="http://schemas.openxmlformats.org/officeDocument/2006/relationships/image" Target="../media/image34.gif"/><Relationship Id="rId15" Type="http://schemas.openxmlformats.org/officeDocument/2006/relationships/image" Target="../media/image56.png"/><Relationship Id="rId14" Type="http://schemas.openxmlformats.org/officeDocument/2006/relationships/image" Target="../media/image58.gif"/><Relationship Id="rId16" Type="http://schemas.openxmlformats.org/officeDocument/2006/relationships/image" Target="../media/image43.png"/><Relationship Id="rId5" Type="http://schemas.openxmlformats.org/officeDocument/2006/relationships/image" Target="../media/image36.gif"/><Relationship Id="rId6" Type="http://schemas.openxmlformats.org/officeDocument/2006/relationships/image" Target="../media/image31.gif"/><Relationship Id="rId7" Type="http://schemas.openxmlformats.org/officeDocument/2006/relationships/image" Target="../media/image37.gif"/><Relationship Id="rId8" Type="http://schemas.openxmlformats.org/officeDocument/2006/relationships/image" Target="../media/image5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46.png"/><Relationship Id="rId5" Type="http://schemas.openxmlformats.org/officeDocument/2006/relationships/image" Target="../media/image41.png"/><Relationship Id="rId6" Type="http://schemas.openxmlformats.org/officeDocument/2006/relationships/image" Target="../media/image49.png"/><Relationship Id="rId7" Type="http://schemas.openxmlformats.org/officeDocument/2006/relationships/hyperlink" Target="https://github.com/danielgatis/remb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2.xml"/><Relationship Id="rId4" Type="http://schemas.openxmlformats.org/officeDocument/2006/relationships/image" Target="../media/image9.png"/><Relationship Id="rId5" Type="http://schemas.openxmlformats.org/officeDocument/2006/relationships/image" Target="../media/image52.png"/><Relationship Id="rId6" Type="http://schemas.openxmlformats.org/officeDocument/2006/relationships/image" Target="../media/image48.png"/></Relationships>
</file>

<file path=ppt/slides/_rels/slide25.xml.rels><?xml version="1.0" encoding="UTF-8" standalone="yes"?><Relationships xmlns="http://schemas.openxmlformats.org/package/2006/relationships"><Relationship Id="rId11" Type="http://schemas.openxmlformats.org/officeDocument/2006/relationships/image" Target="../media/image64.gif"/><Relationship Id="rId10" Type="http://schemas.openxmlformats.org/officeDocument/2006/relationships/image" Target="../media/image65.gif"/><Relationship Id="rId13" Type="http://schemas.openxmlformats.org/officeDocument/2006/relationships/image" Target="../media/image61.png"/><Relationship Id="rId12"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55.png"/><Relationship Id="rId9" Type="http://schemas.openxmlformats.org/officeDocument/2006/relationships/image" Target="../media/image60.gif"/><Relationship Id="rId15" Type="http://schemas.openxmlformats.org/officeDocument/2006/relationships/image" Target="../media/image71.gif"/><Relationship Id="rId1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57.jpg"/><Relationship Id="rId7" Type="http://schemas.openxmlformats.org/officeDocument/2006/relationships/image" Target="../media/image62.gif"/><Relationship Id="rId8" Type="http://schemas.openxmlformats.org/officeDocument/2006/relationships/image" Target="../media/image68.jpg"/></Relationships>
</file>

<file path=ppt/slides/_rels/slide26.xml.rels><?xml version="1.0" encoding="UTF-8" standalone="yes"?><Relationships xmlns="http://schemas.openxmlformats.org/package/2006/relationships"><Relationship Id="rId11" Type="http://schemas.openxmlformats.org/officeDocument/2006/relationships/image" Target="../media/image78.gif"/><Relationship Id="rId10" Type="http://schemas.openxmlformats.org/officeDocument/2006/relationships/image" Target="../media/image74.gif"/><Relationship Id="rId13" Type="http://schemas.openxmlformats.org/officeDocument/2006/relationships/image" Target="../media/image76.gif"/><Relationship Id="rId12" Type="http://schemas.openxmlformats.org/officeDocument/2006/relationships/image" Target="../media/image50.gif"/><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69.gif"/><Relationship Id="rId4" Type="http://schemas.openxmlformats.org/officeDocument/2006/relationships/image" Target="../media/image66.gif"/><Relationship Id="rId9" Type="http://schemas.openxmlformats.org/officeDocument/2006/relationships/image" Target="../media/image84.png"/><Relationship Id="rId15" Type="http://schemas.openxmlformats.org/officeDocument/2006/relationships/image" Target="../media/image9.png"/><Relationship Id="rId14" Type="http://schemas.openxmlformats.org/officeDocument/2006/relationships/image" Target="../media/image79.gif"/><Relationship Id="rId5" Type="http://schemas.openxmlformats.org/officeDocument/2006/relationships/image" Target="../media/image67.gif"/><Relationship Id="rId6" Type="http://schemas.openxmlformats.org/officeDocument/2006/relationships/image" Target="../media/image63.png"/><Relationship Id="rId7" Type="http://schemas.openxmlformats.org/officeDocument/2006/relationships/image" Target="../media/image72.png"/><Relationship Id="rId8" Type="http://schemas.openxmlformats.org/officeDocument/2006/relationships/image" Target="../media/image8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87.png"/><Relationship Id="rId5" Type="http://schemas.openxmlformats.org/officeDocument/2006/relationships/image" Target="../media/image9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81.png"/><Relationship Id="rId5" Type="http://schemas.openxmlformats.org/officeDocument/2006/relationships/image" Target="../media/image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omments" Target="../comments/comment3.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1" Type="http://schemas.openxmlformats.org/officeDocument/2006/relationships/image" Target="../media/image83.png"/><Relationship Id="rId10" Type="http://schemas.openxmlformats.org/officeDocument/2006/relationships/image" Target="../media/image88.png"/><Relationship Id="rId13" Type="http://schemas.openxmlformats.org/officeDocument/2006/relationships/image" Target="../media/image92.png"/><Relationship Id="rId12" Type="http://schemas.openxmlformats.org/officeDocument/2006/relationships/image" Target="../media/image93.png"/><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82.png"/><Relationship Id="rId9" Type="http://schemas.openxmlformats.org/officeDocument/2006/relationships/image" Target="../media/image95.png"/><Relationship Id="rId5" Type="http://schemas.openxmlformats.org/officeDocument/2006/relationships/image" Target="../media/image98.png"/><Relationship Id="rId6" Type="http://schemas.openxmlformats.org/officeDocument/2006/relationships/image" Target="../media/image86.png"/><Relationship Id="rId7" Type="http://schemas.openxmlformats.org/officeDocument/2006/relationships/image" Target="../media/image91.png"/><Relationship Id="rId8" Type="http://schemas.openxmlformats.org/officeDocument/2006/relationships/image" Target="../media/image77.png"/></Relationships>
</file>

<file path=ppt/slides/_rels/slide32.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image" Target="../media/image95.png"/><Relationship Id="rId13" Type="http://schemas.openxmlformats.org/officeDocument/2006/relationships/image" Target="../media/image93.png"/><Relationship Id="rId12" Type="http://schemas.openxmlformats.org/officeDocument/2006/relationships/image" Target="../media/image83.png"/><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96.png"/><Relationship Id="rId9" Type="http://schemas.openxmlformats.org/officeDocument/2006/relationships/image" Target="../media/image77.png"/><Relationship Id="rId5" Type="http://schemas.openxmlformats.org/officeDocument/2006/relationships/image" Target="../media/image97.png"/><Relationship Id="rId6" Type="http://schemas.openxmlformats.org/officeDocument/2006/relationships/image" Target="../media/image94.png"/><Relationship Id="rId7" Type="http://schemas.openxmlformats.org/officeDocument/2006/relationships/image" Target="../media/image112.png"/><Relationship Id="rId8" Type="http://schemas.openxmlformats.org/officeDocument/2006/relationships/image" Target="../media/image99.png"/></Relationships>
</file>

<file path=ppt/slides/_rels/slide33.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image" Target="../media/image95.png"/><Relationship Id="rId13" Type="http://schemas.openxmlformats.org/officeDocument/2006/relationships/image" Target="../media/image93.png"/><Relationship Id="rId12" Type="http://schemas.openxmlformats.org/officeDocument/2006/relationships/image" Target="../media/image83.png"/><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02.png"/><Relationship Id="rId9" Type="http://schemas.openxmlformats.org/officeDocument/2006/relationships/image" Target="../media/image77.png"/><Relationship Id="rId5" Type="http://schemas.openxmlformats.org/officeDocument/2006/relationships/image" Target="../media/image105.png"/><Relationship Id="rId6" Type="http://schemas.openxmlformats.org/officeDocument/2006/relationships/image" Target="../media/image103.png"/><Relationship Id="rId7" Type="http://schemas.openxmlformats.org/officeDocument/2006/relationships/image" Target="../media/image101.png"/><Relationship Id="rId8" Type="http://schemas.openxmlformats.org/officeDocument/2006/relationships/image" Target="../media/image100.png"/></Relationships>
</file>

<file path=ppt/slides/_rels/slide34.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image" Target="../media/image95.png"/><Relationship Id="rId13" Type="http://schemas.openxmlformats.org/officeDocument/2006/relationships/image" Target="../media/image93.png"/><Relationship Id="rId12" Type="http://schemas.openxmlformats.org/officeDocument/2006/relationships/image" Target="../media/image83.png"/><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109.png"/><Relationship Id="rId9" Type="http://schemas.openxmlformats.org/officeDocument/2006/relationships/image" Target="../media/image77.png"/><Relationship Id="rId5" Type="http://schemas.openxmlformats.org/officeDocument/2006/relationships/image" Target="../media/image108.png"/><Relationship Id="rId6" Type="http://schemas.openxmlformats.org/officeDocument/2006/relationships/image" Target="../media/image110.png"/><Relationship Id="rId7" Type="http://schemas.openxmlformats.org/officeDocument/2006/relationships/image" Target="../media/image118.png"/><Relationship Id="rId8" Type="http://schemas.openxmlformats.org/officeDocument/2006/relationships/image" Target="../media/image117.png"/></Relationships>
</file>

<file path=ppt/slides/_rels/slide35.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image" Target="../media/image95.png"/><Relationship Id="rId13" Type="http://schemas.openxmlformats.org/officeDocument/2006/relationships/image" Target="../media/image93.png"/><Relationship Id="rId12" Type="http://schemas.openxmlformats.org/officeDocument/2006/relationships/image" Target="../media/image83.png"/><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113.png"/><Relationship Id="rId9" Type="http://schemas.openxmlformats.org/officeDocument/2006/relationships/image" Target="../media/image77.png"/><Relationship Id="rId5" Type="http://schemas.openxmlformats.org/officeDocument/2006/relationships/image" Target="../media/image137.png"/><Relationship Id="rId6" Type="http://schemas.openxmlformats.org/officeDocument/2006/relationships/image" Target="../media/image116.png"/><Relationship Id="rId7" Type="http://schemas.openxmlformats.org/officeDocument/2006/relationships/image" Target="../media/image104.png"/><Relationship Id="rId8" Type="http://schemas.openxmlformats.org/officeDocument/2006/relationships/image" Target="../media/image107.png"/></Relationships>
</file>

<file path=ppt/slides/_rels/slide36.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image" Target="../media/image95.png"/><Relationship Id="rId13" Type="http://schemas.openxmlformats.org/officeDocument/2006/relationships/image" Target="../media/image93.png"/><Relationship Id="rId12" Type="http://schemas.openxmlformats.org/officeDocument/2006/relationships/image" Target="../media/image83.png"/><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114.png"/><Relationship Id="rId9" Type="http://schemas.openxmlformats.org/officeDocument/2006/relationships/image" Target="../media/image77.png"/><Relationship Id="rId5" Type="http://schemas.openxmlformats.org/officeDocument/2006/relationships/image" Target="../media/image123.png"/><Relationship Id="rId6" Type="http://schemas.openxmlformats.org/officeDocument/2006/relationships/image" Target="../media/image115.png"/><Relationship Id="rId7" Type="http://schemas.openxmlformats.org/officeDocument/2006/relationships/image" Target="../media/image122.png"/><Relationship Id="rId8" Type="http://schemas.openxmlformats.org/officeDocument/2006/relationships/image" Target="../media/image1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1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106.png"/><Relationship Id="rId5" Type="http://schemas.openxmlformats.org/officeDocument/2006/relationships/image" Target="../media/image111.png"/><Relationship Id="rId6" Type="http://schemas.openxmlformats.org/officeDocument/2006/relationships/image" Target="../media/image1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1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1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128.png"/><Relationship Id="rId5" Type="http://schemas.openxmlformats.org/officeDocument/2006/relationships/image" Target="../media/image1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130.png"/><Relationship Id="rId5" Type="http://schemas.openxmlformats.org/officeDocument/2006/relationships/image" Target="../media/image133.png"/><Relationship Id="rId6" Type="http://schemas.openxmlformats.org/officeDocument/2006/relationships/image" Target="../media/image1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135.png"/><Relationship Id="rId5" Type="http://schemas.openxmlformats.org/officeDocument/2006/relationships/image" Target="../media/image131.png"/><Relationship Id="rId6" Type="http://schemas.openxmlformats.org/officeDocument/2006/relationships/image" Target="../media/image120.png"/></Relationships>
</file>

<file path=ppt/slides/_rels/slide47.xml.rels><?xml version="1.0" encoding="UTF-8" standalone="yes"?><Relationships xmlns="http://schemas.openxmlformats.org/package/2006/relationships"><Relationship Id="rId40" Type="http://schemas.openxmlformats.org/officeDocument/2006/relationships/hyperlink" Target="https://arxiv.org/search/cs?searchtype=author&amp;query=Jia,+Y" TargetMode="External"/><Relationship Id="rId42" Type="http://schemas.openxmlformats.org/officeDocument/2006/relationships/hyperlink" Target="https://arxiv.org/search/cs?searchtype=author&amp;query=Yu,+J" TargetMode="External"/><Relationship Id="rId41" Type="http://schemas.openxmlformats.org/officeDocument/2006/relationships/hyperlink" Target="https://arxiv.org/search/cs?searchtype=author&amp;query=Cai,+Y" TargetMode="External"/><Relationship Id="rId44" Type="http://schemas.openxmlformats.org/officeDocument/2006/relationships/hyperlink" Target="https://arxiv.org/search/cs?searchtype=author&amp;query=Zhang,+H" TargetMode="External"/><Relationship Id="rId43" Type="http://schemas.openxmlformats.org/officeDocument/2006/relationships/hyperlink" Target="https://arxiv.org/search/cs?searchtype=author&amp;query=Tang,+Y" TargetMode="External"/><Relationship Id="rId46" Type="http://schemas.openxmlformats.org/officeDocument/2006/relationships/hyperlink" Target="https://arxiv.org/search/cs?searchtype=author&amp;query=He,+P" TargetMode="External"/><Relationship Id="rId45" Type="http://schemas.openxmlformats.org/officeDocument/2006/relationships/hyperlink" Target="https://arxiv.org/search/cs?searchtype=author&amp;query=Ye,+Z" TargetMode="External"/><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hyperlink" Target="https://arxiv.org/search/cs?searchtype=author&amp;query=Zhao,+Z" TargetMode="External"/><Relationship Id="rId9" Type="http://schemas.openxmlformats.org/officeDocument/2006/relationships/hyperlink" Target="https://arxiv.org/search/cs?searchtype=author&amp;query=Yang,+S" TargetMode="External"/><Relationship Id="rId48" Type="http://schemas.openxmlformats.org/officeDocument/2006/relationships/hyperlink" Target="https://arxiv.org/search/cs?searchtype=author&amp;query=Zhang,+C" TargetMode="External"/><Relationship Id="rId47" Type="http://schemas.openxmlformats.org/officeDocument/2006/relationships/hyperlink" Target="https://arxiv.org/search/cs?searchtype=author&amp;query=Wu,+R" TargetMode="External"/><Relationship Id="rId49" Type="http://schemas.openxmlformats.org/officeDocument/2006/relationships/hyperlink" Target="https://arxiv.org/search/cs?searchtype=author&amp;query=Tan,+Y" TargetMode="External"/><Relationship Id="rId5" Type="http://schemas.openxmlformats.org/officeDocument/2006/relationships/hyperlink" Target="https://arxiv.org/search/cs?searchtype=author&amp;query=Lai,+Z" TargetMode="External"/><Relationship Id="rId6" Type="http://schemas.openxmlformats.org/officeDocument/2006/relationships/hyperlink" Target="https://arxiv.org/search/cs?searchtype=author&amp;query=Lin,+Q" TargetMode="External"/><Relationship Id="rId7" Type="http://schemas.openxmlformats.org/officeDocument/2006/relationships/hyperlink" Target="https://arxiv.org/search/cs?searchtype=author&amp;query=Zhao,+Y" TargetMode="External"/><Relationship Id="rId8" Type="http://schemas.openxmlformats.org/officeDocument/2006/relationships/hyperlink" Target="https://arxiv.org/search/cs?searchtype=author&amp;query=Liu,+H" TargetMode="External"/><Relationship Id="rId73" Type="http://schemas.openxmlformats.org/officeDocument/2006/relationships/hyperlink" Target="https://arxiv.org/search/cs?searchtype=author&amp;query=Wang,+D" TargetMode="External"/><Relationship Id="rId72" Type="http://schemas.openxmlformats.org/officeDocument/2006/relationships/hyperlink" Target="https://arxiv.org/search/cs?searchtype=author&amp;query=Yang,+Y" TargetMode="External"/><Relationship Id="rId31" Type="http://schemas.openxmlformats.org/officeDocument/2006/relationships/hyperlink" Target="https://arxiv.org/search/cs?searchtype=author&amp;query=Hu,+C" TargetMode="External"/><Relationship Id="rId75" Type="http://schemas.openxmlformats.org/officeDocument/2006/relationships/hyperlink" Target="https://arxiv.org/search/cs?searchtype=author&amp;query=Jiang,+J" TargetMode="External"/><Relationship Id="rId30" Type="http://schemas.openxmlformats.org/officeDocument/2006/relationships/hyperlink" Target="https://arxiv.org/search/cs?searchtype=author&amp;query=Xu,+L" TargetMode="External"/><Relationship Id="rId74" Type="http://schemas.openxmlformats.org/officeDocument/2006/relationships/hyperlink" Target="https://arxiv.org/search/cs?searchtype=author&amp;query=Liu,+Y" TargetMode="External"/><Relationship Id="rId33" Type="http://schemas.openxmlformats.org/officeDocument/2006/relationships/hyperlink" Target="https://arxiv.org/search/cs?searchtype=author&amp;query=Zhang,+S" TargetMode="External"/><Relationship Id="rId77" Type="http://schemas.openxmlformats.org/officeDocument/2006/relationships/hyperlink" Target="https://arxiv.org/search/cs?searchtype=author&amp;query=Guo,+C" TargetMode="External"/><Relationship Id="rId32" Type="http://schemas.openxmlformats.org/officeDocument/2006/relationships/hyperlink" Target="https://arxiv.org/search/cs?searchtype=author&amp;query=Yang,+S" TargetMode="External"/><Relationship Id="rId76" Type="http://schemas.openxmlformats.org/officeDocument/2006/relationships/hyperlink" Target="https://arxiv.org/search/cs?searchtype=author&amp;query=Huang,+J" TargetMode="External"/><Relationship Id="rId35" Type="http://schemas.openxmlformats.org/officeDocument/2006/relationships/hyperlink" Target="https://arxiv.org/search/cs?searchtype=author&amp;query=Huang,+T" TargetMode="External"/><Relationship Id="rId34" Type="http://schemas.openxmlformats.org/officeDocument/2006/relationships/hyperlink" Target="https://arxiv.org/search/cs?searchtype=author&amp;query=Liu,+Y" TargetMode="External"/><Relationship Id="rId78" Type="http://schemas.openxmlformats.org/officeDocument/2006/relationships/hyperlink" Target="https://arxiv.org/abs/2501.12202" TargetMode="External"/><Relationship Id="rId71" Type="http://schemas.openxmlformats.org/officeDocument/2006/relationships/hyperlink" Target="https://arxiv.org/search/cs?searchtype=author&amp;query=Liu,+T" TargetMode="External"/><Relationship Id="rId70" Type="http://schemas.openxmlformats.org/officeDocument/2006/relationships/hyperlink" Target="https://arxiv.org/search/cs?searchtype=author&amp;query=He,+Y" TargetMode="External"/><Relationship Id="rId37" Type="http://schemas.openxmlformats.org/officeDocument/2006/relationships/hyperlink" Target="https://arxiv.org/search/cs?searchtype=author&amp;query=Zhang,+J" TargetMode="External"/><Relationship Id="rId36" Type="http://schemas.openxmlformats.org/officeDocument/2006/relationships/hyperlink" Target="https://arxiv.org/search/cs?searchtype=author&amp;query=Wang,+L" TargetMode="External"/><Relationship Id="rId39" Type="http://schemas.openxmlformats.org/officeDocument/2006/relationships/hyperlink" Target="https://arxiv.org/search/cs?searchtype=author&amp;query=Dong,+L" TargetMode="External"/><Relationship Id="rId38" Type="http://schemas.openxmlformats.org/officeDocument/2006/relationships/hyperlink" Target="https://arxiv.org/search/cs?searchtype=author&amp;query=Chen,+M" TargetMode="External"/><Relationship Id="rId62" Type="http://schemas.openxmlformats.org/officeDocument/2006/relationships/hyperlink" Target="https://arxiv.org/search/cs?searchtype=author&amp;query=Zhang,+X" TargetMode="External"/><Relationship Id="rId61" Type="http://schemas.openxmlformats.org/officeDocument/2006/relationships/hyperlink" Target="https://arxiv.org/search/cs?searchtype=author&amp;query=Chen,+M" TargetMode="External"/><Relationship Id="rId20" Type="http://schemas.openxmlformats.org/officeDocument/2006/relationships/hyperlink" Target="https://arxiv.org/search/cs?searchtype=author&amp;query=He,+Z" TargetMode="External"/><Relationship Id="rId64" Type="http://schemas.openxmlformats.org/officeDocument/2006/relationships/hyperlink" Target="https://arxiv.org/search/cs?searchtype=author&amp;query=Wang,+P" TargetMode="External"/><Relationship Id="rId63" Type="http://schemas.openxmlformats.org/officeDocument/2006/relationships/hyperlink" Target="https://arxiv.org/search/cs?searchtype=author&amp;query=Niu,+L" TargetMode="External"/><Relationship Id="rId22" Type="http://schemas.openxmlformats.org/officeDocument/2006/relationships/hyperlink" Target="https://arxiv.org/search/cs?searchtype=author&amp;query=Liu,+J" TargetMode="External"/><Relationship Id="rId66" Type="http://schemas.openxmlformats.org/officeDocument/2006/relationships/hyperlink" Target="https://arxiv.org/search/cs?searchtype=author&amp;query=Kuang,+H" TargetMode="External"/><Relationship Id="rId21" Type="http://schemas.openxmlformats.org/officeDocument/2006/relationships/hyperlink" Target="https://arxiv.org/search/cs?searchtype=author&amp;query=Wang,+X" TargetMode="External"/><Relationship Id="rId65" Type="http://schemas.openxmlformats.org/officeDocument/2006/relationships/hyperlink" Target="https://arxiv.org/search/cs?searchtype=author&amp;query=Wang,+Y" TargetMode="External"/><Relationship Id="rId24" Type="http://schemas.openxmlformats.org/officeDocument/2006/relationships/hyperlink" Target="https://arxiv.org/search/cs?searchtype=author&amp;query=Chen,+Z" TargetMode="External"/><Relationship Id="rId68" Type="http://schemas.openxmlformats.org/officeDocument/2006/relationships/hyperlink" Target="https://arxiv.org/search/cs?searchtype=author&amp;query=Zheng,+X" TargetMode="External"/><Relationship Id="rId23" Type="http://schemas.openxmlformats.org/officeDocument/2006/relationships/hyperlink" Target="https://arxiv.org/search/cs?searchtype=author&amp;query=Zuo,+X" TargetMode="External"/><Relationship Id="rId67" Type="http://schemas.openxmlformats.org/officeDocument/2006/relationships/hyperlink" Target="https://arxiv.org/search/cs?searchtype=author&amp;query=Fan,+Z" TargetMode="External"/><Relationship Id="rId60" Type="http://schemas.openxmlformats.org/officeDocument/2006/relationships/hyperlink" Target="https://arxiv.org/search/cs?searchtype=author&amp;query=Li,+Z" TargetMode="External"/><Relationship Id="rId26" Type="http://schemas.openxmlformats.org/officeDocument/2006/relationships/hyperlink" Target="https://arxiv.org/search/cs?searchtype=author&amp;query=Weng,+H" TargetMode="External"/><Relationship Id="rId25" Type="http://schemas.openxmlformats.org/officeDocument/2006/relationships/hyperlink" Target="https://arxiv.org/search/cs?searchtype=author&amp;query=Lei,+B" TargetMode="External"/><Relationship Id="rId69" Type="http://schemas.openxmlformats.org/officeDocument/2006/relationships/hyperlink" Target="https://arxiv.org/search/cs?searchtype=author&amp;query=Zhuang,+W" TargetMode="External"/><Relationship Id="rId28" Type="http://schemas.openxmlformats.org/officeDocument/2006/relationships/hyperlink" Target="https://arxiv.org/search/cs?searchtype=author&amp;query=Zhu,+Y" TargetMode="External"/><Relationship Id="rId27" Type="http://schemas.openxmlformats.org/officeDocument/2006/relationships/hyperlink" Target="https://arxiv.org/search/cs?searchtype=author&amp;query=Xu,+J" TargetMode="External"/><Relationship Id="rId29" Type="http://schemas.openxmlformats.org/officeDocument/2006/relationships/hyperlink" Target="https://arxiv.org/search/cs?searchtype=author&amp;query=Liu,+X" TargetMode="External"/><Relationship Id="rId51" Type="http://schemas.openxmlformats.org/officeDocument/2006/relationships/hyperlink" Target="https://arxiv.org/search/cs?searchtype=author&amp;query=Tao,+Y" TargetMode="External"/><Relationship Id="rId50" Type="http://schemas.openxmlformats.org/officeDocument/2006/relationships/hyperlink" Target="https://arxiv.org/search/cs?searchtype=author&amp;query=Xiao,+J" TargetMode="External"/><Relationship Id="rId53" Type="http://schemas.openxmlformats.org/officeDocument/2006/relationships/hyperlink" Target="https://arxiv.org/search/cs?searchtype=author&amp;query=Xue,+J" TargetMode="External"/><Relationship Id="rId52" Type="http://schemas.openxmlformats.org/officeDocument/2006/relationships/hyperlink" Target="https://arxiv.org/search/cs?searchtype=author&amp;query=Zhu,+J" TargetMode="External"/><Relationship Id="rId11" Type="http://schemas.openxmlformats.org/officeDocument/2006/relationships/hyperlink" Target="https://arxiv.org/search/cs?searchtype=author&amp;query=Yang,+M" TargetMode="External"/><Relationship Id="rId55" Type="http://schemas.openxmlformats.org/officeDocument/2006/relationships/hyperlink" Target="https://arxiv.org/search/cs?searchtype=author&amp;query=Zhao,+C" TargetMode="External"/><Relationship Id="rId10" Type="http://schemas.openxmlformats.org/officeDocument/2006/relationships/hyperlink" Target="https://arxiv.org/search/cs?searchtype=author&amp;query=Feng,+Y" TargetMode="External"/><Relationship Id="rId54" Type="http://schemas.openxmlformats.org/officeDocument/2006/relationships/hyperlink" Target="https://arxiv.org/search/cs?searchtype=author&amp;query=Liu,+K" TargetMode="External"/><Relationship Id="rId13" Type="http://schemas.openxmlformats.org/officeDocument/2006/relationships/hyperlink" Target="https://arxiv.org/search/cs?searchtype=author&amp;query=Yang,+X" TargetMode="External"/><Relationship Id="rId57" Type="http://schemas.openxmlformats.org/officeDocument/2006/relationships/hyperlink" Target="https://arxiv.org/search/cs?searchtype=author&amp;query=Hu,+Z" TargetMode="External"/><Relationship Id="rId12" Type="http://schemas.openxmlformats.org/officeDocument/2006/relationships/hyperlink" Target="https://arxiv.org/search/cs?searchtype=author&amp;query=Zhang,+S" TargetMode="External"/><Relationship Id="rId56" Type="http://schemas.openxmlformats.org/officeDocument/2006/relationships/hyperlink" Target="https://arxiv.org/search/cs?searchtype=author&amp;query=Wu,+X" TargetMode="External"/><Relationship Id="rId15" Type="http://schemas.openxmlformats.org/officeDocument/2006/relationships/hyperlink" Target="https://arxiv.org/search/cs?searchtype=author&amp;query=Liu,+S" TargetMode="External"/><Relationship Id="rId59" Type="http://schemas.openxmlformats.org/officeDocument/2006/relationships/hyperlink" Target="https://arxiv.org/search/cs?searchtype=author&amp;query=Peng,+J" TargetMode="External"/><Relationship Id="rId14" Type="http://schemas.openxmlformats.org/officeDocument/2006/relationships/hyperlink" Target="https://arxiv.org/search/cs?searchtype=author&amp;query=Shi,+H" TargetMode="External"/><Relationship Id="rId58" Type="http://schemas.openxmlformats.org/officeDocument/2006/relationships/hyperlink" Target="https://arxiv.org/search/cs?searchtype=author&amp;query=Qin,+L" TargetMode="External"/><Relationship Id="rId17" Type="http://schemas.openxmlformats.org/officeDocument/2006/relationships/hyperlink" Target="https://arxiv.org/search/cs?searchtype=author&amp;query=Lian,+Y" TargetMode="External"/><Relationship Id="rId16" Type="http://schemas.openxmlformats.org/officeDocument/2006/relationships/hyperlink" Target="https://arxiv.org/search/cs?searchtype=author&amp;query=Wu,+J" TargetMode="External"/><Relationship Id="rId19" Type="http://schemas.openxmlformats.org/officeDocument/2006/relationships/hyperlink" Target="https://arxiv.org/search/cs?searchtype=author&amp;query=Tang,+R" TargetMode="External"/><Relationship Id="rId18" Type="http://schemas.openxmlformats.org/officeDocument/2006/relationships/hyperlink" Target="https://arxiv.org/search/cs?searchtype=author&amp;query=Yang,+F" TargetMode="External"/></Relationships>
</file>

<file path=ppt/slides/_rels/slide48.xml.rels><?xml version="1.0" encoding="UTF-8" standalone="yes"?><Relationships xmlns="http://schemas.openxmlformats.org/package/2006/relationships"><Relationship Id="rId40" Type="http://schemas.openxmlformats.org/officeDocument/2006/relationships/hyperlink" Target="https://arxiv.org/search/cs?searchtype=author&amp;query=Jia,+Y" TargetMode="External"/><Relationship Id="rId84" Type="http://schemas.openxmlformats.org/officeDocument/2006/relationships/hyperlink" Target="https://arxiv.org/search/cs?searchtype=author&amp;query=Liang,+Y" TargetMode="External"/><Relationship Id="rId83" Type="http://schemas.openxmlformats.org/officeDocument/2006/relationships/hyperlink" Target="https://arxiv.org/search/cs?searchtype=author&amp;query=Chen,+R" TargetMode="External"/><Relationship Id="rId42" Type="http://schemas.openxmlformats.org/officeDocument/2006/relationships/hyperlink" Target="https://arxiv.org/search/cs?searchtype=author&amp;query=Yu,+J" TargetMode="External"/><Relationship Id="rId86" Type="http://schemas.openxmlformats.org/officeDocument/2006/relationships/hyperlink" Target="https://arxiv.org/search/cs?searchtype=author&amp;query=Tan,+P" TargetMode="External"/><Relationship Id="rId41" Type="http://schemas.openxmlformats.org/officeDocument/2006/relationships/hyperlink" Target="https://arxiv.org/search/cs?searchtype=author&amp;query=Cai,+Y" TargetMode="External"/><Relationship Id="rId85" Type="http://schemas.openxmlformats.org/officeDocument/2006/relationships/hyperlink" Target="https://arxiv.org/search/cs?searchtype=author&amp;query=Chen,+X" TargetMode="External"/><Relationship Id="rId44" Type="http://schemas.openxmlformats.org/officeDocument/2006/relationships/hyperlink" Target="https://arxiv.org/search/cs?searchtype=author&amp;query=Zhang,+H" TargetMode="External"/><Relationship Id="rId88" Type="http://schemas.openxmlformats.org/officeDocument/2006/relationships/hyperlink" Target="https://arxiv.org/abs/2405.14979" TargetMode="External"/><Relationship Id="rId43" Type="http://schemas.openxmlformats.org/officeDocument/2006/relationships/hyperlink" Target="https://arxiv.org/search/cs?searchtype=author&amp;query=Tang,+Y" TargetMode="External"/><Relationship Id="rId87" Type="http://schemas.openxmlformats.org/officeDocument/2006/relationships/hyperlink" Target="https://arxiv.org/search/cs?searchtype=author&amp;query=Long,+X" TargetMode="External"/><Relationship Id="rId46" Type="http://schemas.openxmlformats.org/officeDocument/2006/relationships/hyperlink" Target="https://arxiv.org/search/cs?searchtype=author&amp;query=He,+P" TargetMode="External"/><Relationship Id="rId45" Type="http://schemas.openxmlformats.org/officeDocument/2006/relationships/hyperlink" Target="https://arxiv.org/search/cs?searchtype=author&amp;query=Ye,+Z" TargetMode="External"/><Relationship Id="rId89" Type="http://schemas.openxmlformats.org/officeDocument/2006/relationships/image" Target="../media/image134.png"/><Relationship Id="rId80" Type="http://schemas.openxmlformats.org/officeDocument/2006/relationships/hyperlink" Target="https://arxiv.org/search/cs?searchtype=author&amp;query=Li,+W" TargetMode="External"/><Relationship Id="rId82" Type="http://schemas.openxmlformats.org/officeDocument/2006/relationships/hyperlink" Target="https://arxiv.org/search/cs?searchtype=author&amp;query=Yan,+H" TargetMode="External"/><Relationship Id="rId81" Type="http://schemas.openxmlformats.org/officeDocument/2006/relationships/hyperlink" Target="https://arxiv.org/search/cs?searchtype=author&amp;query=Liu,+J" TargetMode="External"/><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hyperlink" Target="https://arxiv.org/search/cs?searchtype=author&amp;query=Zhao,+Z" TargetMode="External"/><Relationship Id="rId9" Type="http://schemas.openxmlformats.org/officeDocument/2006/relationships/hyperlink" Target="https://arxiv.org/search/cs?searchtype=author&amp;query=Yang,+S" TargetMode="External"/><Relationship Id="rId48" Type="http://schemas.openxmlformats.org/officeDocument/2006/relationships/hyperlink" Target="https://arxiv.org/search/cs?searchtype=author&amp;query=Zhang,+C" TargetMode="External"/><Relationship Id="rId47" Type="http://schemas.openxmlformats.org/officeDocument/2006/relationships/hyperlink" Target="https://arxiv.org/search/cs?searchtype=author&amp;query=Wu,+R" TargetMode="External"/><Relationship Id="rId49" Type="http://schemas.openxmlformats.org/officeDocument/2006/relationships/hyperlink" Target="https://arxiv.org/search/cs?searchtype=author&amp;query=Tan,+Y" TargetMode="External"/><Relationship Id="rId5" Type="http://schemas.openxmlformats.org/officeDocument/2006/relationships/hyperlink" Target="https://arxiv.org/search/cs?searchtype=author&amp;query=Lai,+Z" TargetMode="External"/><Relationship Id="rId6" Type="http://schemas.openxmlformats.org/officeDocument/2006/relationships/hyperlink" Target="https://arxiv.org/search/cs?searchtype=author&amp;query=Lin,+Q" TargetMode="External"/><Relationship Id="rId7" Type="http://schemas.openxmlformats.org/officeDocument/2006/relationships/hyperlink" Target="https://arxiv.org/search/cs?searchtype=author&amp;query=Zhao,+Y" TargetMode="External"/><Relationship Id="rId8" Type="http://schemas.openxmlformats.org/officeDocument/2006/relationships/hyperlink" Target="https://arxiv.org/search/cs?searchtype=author&amp;query=Liu,+H" TargetMode="External"/><Relationship Id="rId73" Type="http://schemas.openxmlformats.org/officeDocument/2006/relationships/hyperlink" Target="https://arxiv.org/search/cs?searchtype=author&amp;query=Wang,+D" TargetMode="External"/><Relationship Id="rId72" Type="http://schemas.openxmlformats.org/officeDocument/2006/relationships/hyperlink" Target="https://arxiv.org/search/cs?searchtype=author&amp;query=Yang,+Y" TargetMode="External"/><Relationship Id="rId31" Type="http://schemas.openxmlformats.org/officeDocument/2006/relationships/hyperlink" Target="https://arxiv.org/search/cs?searchtype=author&amp;query=Hu,+C" TargetMode="External"/><Relationship Id="rId75" Type="http://schemas.openxmlformats.org/officeDocument/2006/relationships/hyperlink" Target="https://arxiv.org/search/cs?searchtype=author&amp;query=Jiang,+J" TargetMode="External"/><Relationship Id="rId30" Type="http://schemas.openxmlformats.org/officeDocument/2006/relationships/hyperlink" Target="https://arxiv.org/search/cs?searchtype=author&amp;query=Xu,+L" TargetMode="External"/><Relationship Id="rId74" Type="http://schemas.openxmlformats.org/officeDocument/2006/relationships/hyperlink" Target="https://arxiv.org/search/cs?searchtype=author&amp;query=Liu,+Y" TargetMode="External"/><Relationship Id="rId33" Type="http://schemas.openxmlformats.org/officeDocument/2006/relationships/hyperlink" Target="https://arxiv.org/search/cs?searchtype=author&amp;query=Zhang,+S" TargetMode="External"/><Relationship Id="rId77" Type="http://schemas.openxmlformats.org/officeDocument/2006/relationships/hyperlink" Target="https://arxiv.org/search/cs?searchtype=author&amp;query=Guo,+C" TargetMode="External"/><Relationship Id="rId32" Type="http://schemas.openxmlformats.org/officeDocument/2006/relationships/hyperlink" Target="https://arxiv.org/search/cs?searchtype=author&amp;query=Yang,+S" TargetMode="External"/><Relationship Id="rId76" Type="http://schemas.openxmlformats.org/officeDocument/2006/relationships/hyperlink" Target="https://arxiv.org/search/cs?searchtype=author&amp;query=Huang,+J" TargetMode="External"/><Relationship Id="rId35" Type="http://schemas.openxmlformats.org/officeDocument/2006/relationships/hyperlink" Target="https://arxiv.org/search/cs?searchtype=author&amp;query=Huang,+T" TargetMode="External"/><Relationship Id="rId79" Type="http://schemas.openxmlformats.org/officeDocument/2006/relationships/hyperlink" Target="https://arxiv.org/search/cs?searchtype=author&amp;query=Li,+W" TargetMode="External"/><Relationship Id="rId34" Type="http://schemas.openxmlformats.org/officeDocument/2006/relationships/hyperlink" Target="https://arxiv.org/search/cs?searchtype=author&amp;query=Liu,+Y" TargetMode="External"/><Relationship Id="rId78" Type="http://schemas.openxmlformats.org/officeDocument/2006/relationships/hyperlink" Target="https://arxiv.org/abs/2501.12202" TargetMode="External"/><Relationship Id="rId71" Type="http://schemas.openxmlformats.org/officeDocument/2006/relationships/hyperlink" Target="https://arxiv.org/search/cs?searchtype=author&amp;query=Liu,+T" TargetMode="External"/><Relationship Id="rId70" Type="http://schemas.openxmlformats.org/officeDocument/2006/relationships/hyperlink" Target="https://arxiv.org/search/cs?searchtype=author&amp;query=He,+Y" TargetMode="External"/><Relationship Id="rId37" Type="http://schemas.openxmlformats.org/officeDocument/2006/relationships/hyperlink" Target="https://arxiv.org/search/cs?searchtype=author&amp;query=Zhang,+J" TargetMode="External"/><Relationship Id="rId36" Type="http://schemas.openxmlformats.org/officeDocument/2006/relationships/hyperlink" Target="https://arxiv.org/search/cs?searchtype=author&amp;query=Wang,+L" TargetMode="External"/><Relationship Id="rId39" Type="http://schemas.openxmlformats.org/officeDocument/2006/relationships/hyperlink" Target="https://arxiv.org/search/cs?searchtype=author&amp;query=Dong,+L" TargetMode="External"/><Relationship Id="rId38" Type="http://schemas.openxmlformats.org/officeDocument/2006/relationships/hyperlink" Target="https://arxiv.org/search/cs?searchtype=author&amp;query=Chen,+M" TargetMode="External"/><Relationship Id="rId62" Type="http://schemas.openxmlformats.org/officeDocument/2006/relationships/hyperlink" Target="https://arxiv.org/search/cs?searchtype=author&amp;query=Zhang,+X" TargetMode="External"/><Relationship Id="rId61" Type="http://schemas.openxmlformats.org/officeDocument/2006/relationships/hyperlink" Target="https://arxiv.org/search/cs?searchtype=author&amp;query=Chen,+M" TargetMode="External"/><Relationship Id="rId20" Type="http://schemas.openxmlformats.org/officeDocument/2006/relationships/hyperlink" Target="https://arxiv.org/search/cs?searchtype=author&amp;query=He,+Z" TargetMode="External"/><Relationship Id="rId64" Type="http://schemas.openxmlformats.org/officeDocument/2006/relationships/hyperlink" Target="https://arxiv.org/search/cs?searchtype=author&amp;query=Wang,+P" TargetMode="External"/><Relationship Id="rId63" Type="http://schemas.openxmlformats.org/officeDocument/2006/relationships/hyperlink" Target="https://arxiv.org/search/cs?searchtype=author&amp;query=Niu,+L" TargetMode="External"/><Relationship Id="rId22" Type="http://schemas.openxmlformats.org/officeDocument/2006/relationships/hyperlink" Target="https://arxiv.org/search/cs?searchtype=author&amp;query=Liu,+J" TargetMode="External"/><Relationship Id="rId66" Type="http://schemas.openxmlformats.org/officeDocument/2006/relationships/hyperlink" Target="https://arxiv.org/search/cs?searchtype=author&amp;query=Kuang,+H" TargetMode="External"/><Relationship Id="rId21" Type="http://schemas.openxmlformats.org/officeDocument/2006/relationships/hyperlink" Target="https://arxiv.org/search/cs?searchtype=author&amp;query=Wang,+X" TargetMode="External"/><Relationship Id="rId65" Type="http://schemas.openxmlformats.org/officeDocument/2006/relationships/hyperlink" Target="https://arxiv.org/search/cs?searchtype=author&amp;query=Wang,+Y" TargetMode="External"/><Relationship Id="rId24" Type="http://schemas.openxmlformats.org/officeDocument/2006/relationships/hyperlink" Target="https://arxiv.org/search/cs?searchtype=author&amp;query=Chen,+Z" TargetMode="External"/><Relationship Id="rId68" Type="http://schemas.openxmlformats.org/officeDocument/2006/relationships/hyperlink" Target="https://arxiv.org/search/cs?searchtype=author&amp;query=Zheng,+X" TargetMode="External"/><Relationship Id="rId23" Type="http://schemas.openxmlformats.org/officeDocument/2006/relationships/hyperlink" Target="https://arxiv.org/search/cs?searchtype=author&amp;query=Zuo,+X" TargetMode="External"/><Relationship Id="rId67" Type="http://schemas.openxmlformats.org/officeDocument/2006/relationships/hyperlink" Target="https://arxiv.org/search/cs?searchtype=author&amp;query=Fan,+Z" TargetMode="External"/><Relationship Id="rId60" Type="http://schemas.openxmlformats.org/officeDocument/2006/relationships/hyperlink" Target="https://arxiv.org/search/cs?searchtype=author&amp;query=Li,+Z" TargetMode="External"/><Relationship Id="rId26" Type="http://schemas.openxmlformats.org/officeDocument/2006/relationships/hyperlink" Target="https://arxiv.org/search/cs?searchtype=author&amp;query=Weng,+H" TargetMode="External"/><Relationship Id="rId25" Type="http://schemas.openxmlformats.org/officeDocument/2006/relationships/hyperlink" Target="https://arxiv.org/search/cs?searchtype=author&amp;query=Lei,+B" TargetMode="External"/><Relationship Id="rId69" Type="http://schemas.openxmlformats.org/officeDocument/2006/relationships/hyperlink" Target="https://arxiv.org/search/cs?searchtype=author&amp;query=Zhuang,+W" TargetMode="External"/><Relationship Id="rId28" Type="http://schemas.openxmlformats.org/officeDocument/2006/relationships/hyperlink" Target="https://arxiv.org/search/cs?searchtype=author&amp;query=Zhu,+Y" TargetMode="External"/><Relationship Id="rId27" Type="http://schemas.openxmlformats.org/officeDocument/2006/relationships/hyperlink" Target="https://arxiv.org/search/cs?searchtype=author&amp;query=Xu,+J" TargetMode="External"/><Relationship Id="rId29" Type="http://schemas.openxmlformats.org/officeDocument/2006/relationships/hyperlink" Target="https://arxiv.org/search/cs?searchtype=author&amp;query=Liu,+X" TargetMode="External"/><Relationship Id="rId51" Type="http://schemas.openxmlformats.org/officeDocument/2006/relationships/hyperlink" Target="https://arxiv.org/search/cs?searchtype=author&amp;query=Tao,+Y" TargetMode="External"/><Relationship Id="rId50" Type="http://schemas.openxmlformats.org/officeDocument/2006/relationships/hyperlink" Target="https://arxiv.org/search/cs?searchtype=author&amp;query=Xiao,+J" TargetMode="External"/><Relationship Id="rId53" Type="http://schemas.openxmlformats.org/officeDocument/2006/relationships/hyperlink" Target="https://arxiv.org/search/cs?searchtype=author&amp;query=Xue,+J" TargetMode="External"/><Relationship Id="rId52" Type="http://schemas.openxmlformats.org/officeDocument/2006/relationships/hyperlink" Target="https://arxiv.org/search/cs?searchtype=author&amp;query=Zhu,+J" TargetMode="External"/><Relationship Id="rId11" Type="http://schemas.openxmlformats.org/officeDocument/2006/relationships/hyperlink" Target="https://arxiv.org/search/cs?searchtype=author&amp;query=Yang,+M" TargetMode="External"/><Relationship Id="rId55" Type="http://schemas.openxmlformats.org/officeDocument/2006/relationships/hyperlink" Target="https://arxiv.org/search/cs?searchtype=author&amp;query=Zhao,+C" TargetMode="External"/><Relationship Id="rId10" Type="http://schemas.openxmlformats.org/officeDocument/2006/relationships/hyperlink" Target="https://arxiv.org/search/cs?searchtype=author&amp;query=Feng,+Y" TargetMode="External"/><Relationship Id="rId54" Type="http://schemas.openxmlformats.org/officeDocument/2006/relationships/hyperlink" Target="https://arxiv.org/search/cs?searchtype=author&amp;query=Liu,+K" TargetMode="External"/><Relationship Id="rId13" Type="http://schemas.openxmlformats.org/officeDocument/2006/relationships/hyperlink" Target="https://arxiv.org/search/cs?searchtype=author&amp;query=Yang,+X" TargetMode="External"/><Relationship Id="rId57" Type="http://schemas.openxmlformats.org/officeDocument/2006/relationships/hyperlink" Target="https://arxiv.org/search/cs?searchtype=author&amp;query=Hu,+Z" TargetMode="External"/><Relationship Id="rId12" Type="http://schemas.openxmlformats.org/officeDocument/2006/relationships/hyperlink" Target="https://arxiv.org/search/cs?searchtype=author&amp;query=Zhang,+S" TargetMode="External"/><Relationship Id="rId56" Type="http://schemas.openxmlformats.org/officeDocument/2006/relationships/hyperlink" Target="https://arxiv.org/search/cs?searchtype=author&amp;query=Wu,+X" TargetMode="External"/><Relationship Id="rId15" Type="http://schemas.openxmlformats.org/officeDocument/2006/relationships/hyperlink" Target="https://arxiv.org/search/cs?searchtype=author&amp;query=Liu,+S" TargetMode="External"/><Relationship Id="rId59" Type="http://schemas.openxmlformats.org/officeDocument/2006/relationships/hyperlink" Target="https://arxiv.org/search/cs?searchtype=author&amp;query=Peng,+J" TargetMode="External"/><Relationship Id="rId14" Type="http://schemas.openxmlformats.org/officeDocument/2006/relationships/hyperlink" Target="https://arxiv.org/search/cs?searchtype=author&amp;query=Shi,+H" TargetMode="External"/><Relationship Id="rId58" Type="http://schemas.openxmlformats.org/officeDocument/2006/relationships/hyperlink" Target="https://arxiv.org/search/cs?searchtype=author&amp;query=Qin,+L" TargetMode="External"/><Relationship Id="rId17" Type="http://schemas.openxmlformats.org/officeDocument/2006/relationships/hyperlink" Target="https://arxiv.org/search/cs?searchtype=author&amp;query=Lian,+Y" TargetMode="External"/><Relationship Id="rId16" Type="http://schemas.openxmlformats.org/officeDocument/2006/relationships/hyperlink" Target="https://arxiv.org/search/cs?searchtype=author&amp;query=Wu,+J" TargetMode="External"/><Relationship Id="rId19" Type="http://schemas.openxmlformats.org/officeDocument/2006/relationships/hyperlink" Target="https://arxiv.org/search/cs?searchtype=author&amp;query=Tang,+R" TargetMode="External"/><Relationship Id="rId18" Type="http://schemas.openxmlformats.org/officeDocument/2006/relationships/hyperlink" Target="https://arxiv.org/search/cs?searchtype=author&amp;query=Yang,+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7.png"/></Relationships>
</file>

<file path=ppt/slides/_rels/slide50.xml.rels><?xml version="1.0" encoding="UTF-8" standalone="yes"?><Relationships xmlns="http://schemas.openxmlformats.org/package/2006/relationships"><Relationship Id="rId40" Type="http://schemas.openxmlformats.org/officeDocument/2006/relationships/hyperlink" Target="https://arxiv.org/search/cs?searchtype=author&amp;query=Jia,+Y" TargetMode="External"/><Relationship Id="rId42" Type="http://schemas.openxmlformats.org/officeDocument/2006/relationships/hyperlink" Target="https://arxiv.org/search/cs?searchtype=author&amp;query=Yu,+J" TargetMode="External"/><Relationship Id="rId41" Type="http://schemas.openxmlformats.org/officeDocument/2006/relationships/hyperlink" Target="https://arxiv.org/search/cs?searchtype=author&amp;query=Cai,+Y" TargetMode="External"/><Relationship Id="rId44" Type="http://schemas.openxmlformats.org/officeDocument/2006/relationships/hyperlink" Target="https://arxiv.org/search/cs?searchtype=author&amp;query=Zhang,+H" TargetMode="External"/><Relationship Id="rId43" Type="http://schemas.openxmlformats.org/officeDocument/2006/relationships/hyperlink" Target="https://arxiv.org/search/cs?searchtype=author&amp;query=Tang,+Y" TargetMode="External"/><Relationship Id="rId46" Type="http://schemas.openxmlformats.org/officeDocument/2006/relationships/hyperlink" Target="https://arxiv.org/search/cs?searchtype=author&amp;query=He,+P" TargetMode="External"/><Relationship Id="rId45" Type="http://schemas.openxmlformats.org/officeDocument/2006/relationships/hyperlink" Target="https://arxiv.org/search/cs?searchtype=author&amp;query=Ye,+Z" TargetMode="External"/><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hyperlink" Target="https://arxiv.org/search/cs?searchtype=author&amp;query=Zhao,+Z" TargetMode="External"/><Relationship Id="rId9" Type="http://schemas.openxmlformats.org/officeDocument/2006/relationships/hyperlink" Target="https://arxiv.org/search/cs?searchtype=author&amp;query=Yang,+S" TargetMode="External"/><Relationship Id="rId48" Type="http://schemas.openxmlformats.org/officeDocument/2006/relationships/hyperlink" Target="https://arxiv.org/search/cs?searchtype=author&amp;query=Zhang,+C" TargetMode="External"/><Relationship Id="rId47" Type="http://schemas.openxmlformats.org/officeDocument/2006/relationships/hyperlink" Target="https://arxiv.org/search/cs?searchtype=author&amp;query=Wu,+R" TargetMode="External"/><Relationship Id="rId49" Type="http://schemas.openxmlformats.org/officeDocument/2006/relationships/hyperlink" Target="https://arxiv.org/search/cs?searchtype=author&amp;query=Tan,+Y" TargetMode="External"/><Relationship Id="rId5" Type="http://schemas.openxmlformats.org/officeDocument/2006/relationships/hyperlink" Target="https://arxiv.org/search/cs?searchtype=author&amp;query=Lai,+Z" TargetMode="External"/><Relationship Id="rId6" Type="http://schemas.openxmlformats.org/officeDocument/2006/relationships/hyperlink" Target="https://arxiv.org/search/cs?searchtype=author&amp;query=Lin,+Q" TargetMode="External"/><Relationship Id="rId7" Type="http://schemas.openxmlformats.org/officeDocument/2006/relationships/hyperlink" Target="https://arxiv.org/search/cs?searchtype=author&amp;query=Zhao,+Y" TargetMode="External"/><Relationship Id="rId8" Type="http://schemas.openxmlformats.org/officeDocument/2006/relationships/hyperlink" Target="https://arxiv.org/search/cs?searchtype=author&amp;query=Liu,+H" TargetMode="External"/><Relationship Id="rId73" Type="http://schemas.openxmlformats.org/officeDocument/2006/relationships/hyperlink" Target="https://arxiv.org/search/cs?searchtype=author&amp;query=Wang,+D" TargetMode="External"/><Relationship Id="rId72" Type="http://schemas.openxmlformats.org/officeDocument/2006/relationships/hyperlink" Target="https://arxiv.org/search/cs?searchtype=author&amp;query=Yang,+Y" TargetMode="External"/><Relationship Id="rId31" Type="http://schemas.openxmlformats.org/officeDocument/2006/relationships/hyperlink" Target="https://arxiv.org/search/cs?searchtype=author&amp;query=Hu,+C" TargetMode="External"/><Relationship Id="rId75" Type="http://schemas.openxmlformats.org/officeDocument/2006/relationships/hyperlink" Target="https://arxiv.org/search/cs?searchtype=author&amp;query=Jiang,+J" TargetMode="External"/><Relationship Id="rId30" Type="http://schemas.openxmlformats.org/officeDocument/2006/relationships/hyperlink" Target="https://arxiv.org/search/cs?searchtype=author&amp;query=Xu,+L" TargetMode="External"/><Relationship Id="rId74" Type="http://schemas.openxmlformats.org/officeDocument/2006/relationships/hyperlink" Target="https://arxiv.org/search/cs?searchtype=author&amp;query=Liu,+Y" TargetMode="External"/><Relationship Id="rId33" Type="http://schemas.openxmlformats.org/officeDocument/2006/relationships/hyperlink" Target="https://arxiv.org/search/cs?searchtype=author&amp;query=Zhang,+S" TargetMode="External"/><Relationship Id="rId77" Type="http://schemas.openxmlformats.org/officeDocument/2006/relationships/hyperlink" Target="https://arxiv.org/search/cs?searchtype=author&amp;query=Guo,+C" TargetMode="External"/><Relationship Id="rId32" Type="http://schemas.openxmlformats.org/officeDocument/2006/relationships/hyperlink" Target="https://arxiv.org/search/cs?searchtype=author&amp;query=Yang,+S" TargetMode="External"/><Relationship Id="rId76" Type="http://schemas.openxmlformats.org/officeDocument/2006/relationships/hyperlink" Target="https://arxiv.org/search/cs?searchtype=author&amp;query=Huang,+J" TargetMode="External"/><Relationship Id="rId35" Type="http://schemas.openxmlformats.org/officeDocument/2006/relationships/hyperlink" Target="https://arxiv.org/search/cs?searchtype=author&amp;query=Huang,+T" TargetMode="External"/><Relationship Id="rId79" Type="http://schemas.openxmlformats.org/officeDocument/2006/relationships/image" Target="../media/image127.png"/><Relationship Id="rId34" Type="http://schemas.openxmlformats.org/officeDocument/2006/relationships/hyperlink" Target="https://arxiv.org/search/cs?searchtype=author&amp;query=Liu,+Y" TargetMode="External"/><Relationship Id="rId78" Type="http://schemas.openxmlformats.org/officeDocument/2006/relationships/hyperlink" Target="https://arxiv.org/abs/2501.12202" TargetMode="External"/><Relationship Id="rId71" Type="http://schemas.openxmlformats.org/officeDocument/2006/relationships/hyperlink" Target="https://arxiv.org/search/cs?searchtype=author&amp;query=Liu,+T" TargetMode="External"/><Relationship Id="rId70" Type="http://schemas.openxmlformats.org/officeDocument/2006/relationships/hyperlink" Target="https://arxiv.org/search/cs?searchtype=author&amp;query=He,+Y" TargetMode="External"/><Relationship Id="rId37" Type="http://schemas.openxmlformats.org/officeDocument/2006/relationships/hyperlink" Target="https://arxiv.org/search/cs?searchtype=author&amp;query=Zhang,+J" TargetMode="External"/><Relationship Id="rId36" Type="http://schemas.openxmlformats.org/officeDocument/2006/relationships/hyperlink" Target="https://arxiv.org/search/cs?searchtype=author&amp;query=Wang,+L" TargetMode="External"/><Relationship Id="rId39" Type="http://schemas.openxmlformats.org/officeDocument/2006/relationships/hyperlink" Target="https://arxiv.org/search/cs?searchtype=author&amp;query=Dong,+L" TargetMode="External"/><Relationship Id="rId38" Type="http://schemas.openxmlformats.org/officeDocument/2006/relationships/hyperlink" Target="https://arxiv.org/search/cs?searchtype=author&amp;query=Chen,+M" TargetMode="External"/><Relationship Id="rId62" Type="http://schemas.openxmlformats.org/officeDocument/2006/relationships/hyperlink" Target="https://arxiv.org/search/cs?searchtype=author&amp;query=Zhang,+X" TargetMode="External"/><Relationship Id="rId61" Type="http://schemas.openxmlformats.org/officeDocument/2006/relationships/hyperlink" Target="https://arxiv.org/search/cs?searchtype=author&amp;query=Chen,+M" TargetMode="External"/><Relationship Id="rId20" Type="http://schemas.openxmlformats.org/officeDocument/2006/relationships/hyperlink" Target="https://arxiv.org/search/cs?searchtype=author&amp;query=He,+Z" TargetMode="External"/><Relationship Id="rId64" Type="http://schemas.openxmlformats.org/officeDocument/2006/relationships/hyperlink" Target="https://arxiv.org/search/cs?searchtype=author&amp;query=Wang,+P" TargetMode="External"/><Relationship Id="rId63" Type="http://schemas.openxmlformats.org/officeDocument/2006/relationships/hyperlink" Target="https://arxiv.org/search/cs?searchtype=author&amp;query=Niu,+L" TargetMode="External"/><Relationship Id="rId22" Type="http://schemas.openxmlformats.org/officeDocument/2006/relationships/hyperlink" Target="https://arxiv.org/search/cs?searchtype=author&amp;query=Liu,+J" TargetMode="External"/><Relationship Id="rId66" Type="http://schemas.openxmlformats.org/officeDocument/2006/relationships/hyperlink" Target="https://arxiv.org/search/cs?searchtype=author&amp;query=Kuang,+H" TargetMode="External"/><Relationship Id="rId21" Type="http://schemas.openxmlformats.org/officeDocument/2006/relationships/hyperlink" Target="https://arxiv.org/search/cs?searchtype=author&amp;query=Wang,+X" TargetMode="External"/><Relationship Id="rId65" Type="http://schemas.openxmlformats.org/officeDocument/2006/relationships/hyperlink" Target="https://arxiv.org/search/cs?searchtype=author&amp;query=Wang,+Y" TargetMode="External"/><Relationship Id="rId24" Type="http://schemas.openxmlformats.org/officeDocument/2006/relationships/hyperlink" Target="https://arxiv.org/search/cs?searchtype=author&amp;query=Chen,+Z" TargetMode="External"/><Relationship Id="rId68" Type="http://schemas.openxmlformats.org/officeDocument/2006/relationships/hyperlink" Target="https://arxiv.org/search/cs?searchtype=author&amp;query=Zheng,+X" TargetMode="External"/><Relationship Id="rId23" Type="http://schemas.openxmlformats.org/officeDocument/2006/relationships/hyperlink" Target="https://arxiv.org/search/cs?searchtype=author&amp;query=Zuo,+X" TargetMode="External"/><Relationship Id="rId67" Type="http://schemas.openxmlformats.org/officeDocument/2006/relationships/hyperlink" Target="https://arxiv.org/search/cs?searchtype=author&amp;query=Fan,+Z" TargetMode="External"/><Relationship Id="rId60" Type="http://schemas.openxmlformats.org/officeDocument/2006/relationships/hyperlink" Target="https://arxiv.org/search/cs?searchtype=author&amp;query=Li,+Z" TargetMode="External"/><Relationship Id="rId26" Type="http://schemas.openxmlformats.org/officeDocument/2006/relationships/hyperlink" Target="https://arxiv.org/search/cs?searchtype=author&amp;query=Weng,+H" TargetMode="External"/><Relationship Id="rId25" Type="http://schemas.openxmlformats.org/officeDocument/2006/relationships/hyperlink" Target="https://arxiv.org/search/cs?searchtype=author&amp;query=Lei,+B" TargetMode="External"/><Relationship Id="rId69" Type="http://schemas.openxmlformats.org/officeDocument/2006/relationships/hyperlink" Target="https://arxiv.org/search/cs?searchtype=author&amp;query=Zhuang,+W" TargetMode="External"/><Relationship Id="rId28" Type="http://schemas.openxmlformats.org/officeDocument/2006/relationships/hyperlink" Target="https://arxiv.org/search/cs?searchtype=author&amp;query=Zhu,+Y" TargetMode="External"/><Relationship Id="rId27" Type="http://schemas.openxmlformats.org/officeDocument/2006/relationships/hyperlink" Target="https://arxiv.org/search/cs?searchtype=author&amp;query=Xu,+J" TargetMode="External"/><Relationship Id="rId29" Type="http://schemas.openxmlformats.org/officeDocument/2006/relationships/hyperlink" Target="https://arxiv.org/search/cs?searchtype=author&amp;query=Liu,+X" TargetMode="External"/><Relationship Id="rId51" Type="http://schemas.openxmlformats.org/officeDocument/2006/relationships/hyperlink" Target="https://arxiv.org/search/cs?searchtype=author&amp;query=Tao,+Y" TargetMode="External"/><Relationship Id="rId50" Type="http://schemas.openxmlformats.org/officeDocument/2006/relationships/hyperlink" Target="https://arxiv.org/search/cs?searchtype=author&amp;query=Xiao,+J" TargetMode="External"/><Relationship Id="rId53" Type="http://schemas.openxmlformats.org/officeDocument/2006/relationships/hyperlink" Target="https://arxiv.org/search/cs?searchtype=author&amp;query=Xue,+J" TargetMode="External"/><Relationship Id="rId52" Type="http://schemas.openxmlformats.org/officeDocument/2006/relationships/hyperlink" Target="https://arxiv.org/search/cs?searchtype=author&amp;query=Zhu,+J" TargetMode="External"/><Relationship Id="rId11" Type="http://schemas.openxmlformats.org/officeDocument/2006/relationships/hyperlink" Target="https://arxiv.org/search/cs?searchtype=author&amp;query=Yang,+M" TargetMode="External"/><Relationship Id="rId55" Type="http://schemas.openxmlformats.org/officeDocument/2006/relationships/hyperlink" Target="https://arxiv.org/search/cs?searchtype=author&amp;query=Zhao,+C" TargetMode="External"/><Relationship Id="rId10" Type="http://schemas.openxmlformats.org/officeDocument/2006/relationships/hyperlink" Target="https://arxiv.org/search/cs?searchtype=author&amp;query=Feng,+Y" TargetMode="External"/><Relationship Id="rId54" Type="http://schemas.openxmlformats.org/officeDocument/2006/relationships/hyperlink" Target="https://arxiv.org/search/cs?searchtype=author&amp;query=Liu,+K" TargetMode="External"/><Relationship Id="rId13" Type="http://schemas.openxmlformats.org/officeDocument/2006/relationships/hyperlink" Target="https://arxiv.org/search/cs?searchtype=author&amp;query=Yang,+X" TargetMode="External"/><Relationship Id="rId57" Type="http://schemas.openxmlformats.org/officeDocument/2006/relationships/hyperlink" Target="https://arxiv.org/search/cs?searchtype=author&amp;query=Hu,+Z" TargetMode="External"/><Relationship Id="rId12" Type="http://schemas.openxmlformats.org/officeDocument/2006/relationships/hyperlink" Target="https://arxiv.org/search/cs?searchtype=author&amp;query=Zhang,+S" TargetMode="External"/><Relationship Id="rId56" Type="http://schemas.openxmlformats.org/officeDocument/2006/relationships/hyperlink" Target="https://arxiv.org/search/cs?searchtype=author&amp;query=Wu,+X" TargetMode="External"/><Relationship Id="rId15" Type="http://schemas.openxmlformats.org/officeDocument/2006/relationships/hyperlink" Target="https://arxiv.org/search/cs?searchtype=author&amp;query=Liu,+S" TargetMode="External"/><Relationship Id="rId59" Type="http://schemas.openxmlformats.org/officeDocument/2006/relationships/hyperlink" Target="https://arxiv.org/search/cs?searchtype=author&amp;query=Peng,+J" TargetMode="External"/><Relationship Id="rId14" Type="http://schemas.openxmlformats.org/officeDocument/2006/relationships/hyperlink" Target="https://arxiv.org/search/cs?searchtype=author&amp;query=Shi,+H" TargetMode="External"/><Relationship Id="rId58" Type="http://schemas.openxmlformats.org/officeDocument/2006/relationships/hyperlink" Target="https://arxiv.org/search/cs?searchtype=author&amp;query=Qin,+L" TargetMode="External"/><Relationship Id="rId17" Type="http://schemas.openxmlformats.org/officeDocument/2006/relationships/hyperlink" Target="https://arxiv.org/search/cs?searchtype=author&amp;query=Lian,+Y" TargetMode="External"/><Relationship Id="rId16" Type="http://schemas.openxmlformats.org/officeDocument/2006/relationships/hyperlink" Target="https://arxiv.org/search/cs?searchtype=author&amp;query=Wu,+J" TargetMode="External"/><Relationship Id="rId19" Type="http://schemas.openxmlformats.org/officeDocument/2006/relationships/hyperlink" Target="https://arxiv.org/search/cs?searchtype=author&amp;query=Tang,+R" TargetMode="External"/><Relationship Id="rId18" Type="http://schemas.openxmlformats.org/officeDocument/2006/relationships/hyperlink" Target="https://arxiv.org/search/cs?searchtype=author&amp;query=Yang,+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image" Target="../media/image1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image" Target="../media/image126.png"/><Relationship Id="rId5" Type="http://schemas.openxmlformats.org/officeDocument/2006/relationships/image" Target="../media/image1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png"/><Relationship Id="rId4" Type="http://schemas.openxmlformats.org/officeDocument/2006/relationships/image" Target="../media/image1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142.png"/><Relationship Id="rId5" Type="http://schemas.openxmlformats.org/officeDocument/2006/relationships/image" Target="../media/image1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png"/><Relationship Id="rId4" Type="http://schemas.openxmlformats.org/officeDocument/2006/relationships/image" Target="../media/image1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png"/><Relationship Id="rId4" Type="http://schemas.openxmlformats.org/officeDocument/2006/relationships/image" Target="../media/image1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png"/><Relationship Id="rId4" Type="http://schemas.openxmlformats.org/officeDocument/2006/relationships/image" Target="../media/image144.png"/><Relationship Id="rId5" Type="http://schemas.openxmlformats.org/officeDocument/2006/relationships/image" Target="../media/image1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png"/><Relationship Id="rId4" Type="http://schemas.openxmlformats.org/officeDocument/2006/relationships/image" Target="../media/image1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pic>
        <p:nvPicPr>
          <p:cNvPr descr="TUM_Glockenturm.tif" id="113" name="Google Shape;113;p20"/>
          <p:cNvPicPr preferRelativeResize="0"/>
          <p:nvPr/>
        </p:nvPicPr>
        <p:blipFill rotWithShape="1">
          <a:blip r:embed="rId3">
            <a:alphaModFix/>
          </a:blip>
          <a:srcRect b="0" l="0" r="0" t="0"/>
          <a:stretch/>
        </p:blipFill>
        <p:spPr>
          <a:xfrm>
            <a:off x="4975215" y="1476375"/>
            <a:ext cx="3819543" cy="3333750"/>
          </a:xfrm>
          <a:prstGeom prst="rect">
            <a:avLst/>
          </a:prstGeom>
          <a:noFill/>
          <a:ln>
            <a:noFill/>
          </a:ln>
        </p:spPr>
      </p:pic>
      <p:sp>
        <p:nvSpPr>
          <p:cNvPr id="114" name="Google Shape;114;p20"/>
          <p:cNvSpPr txBox="1"/>
          <p:nvPr>
            <p:ph type="title"/>
          </p:nvPr>
        </p:nvSpPr>
        <p:spPr>
          <a:xfrm>
            <a:off x="319090" y="972000"/>
            <a:ext cx="8508999" cy="1026921"/>
          </a:xfrm>
          <a:prstGeom prst="rect">
            <a:avLst/>
          </a:prstGeom>
          <a:noFill/>
          <a:ln>
            <a:noFill/>
          </a:ln>
        </p:spPr>
        <p:txBody>
          <a:bodyPr anchorCtr="0" anchor="t" bIns="0" lIns="0" spcFirstLastPara="1" rIns="0" wrap="square" tIns="0">
            <a:noAutofit/>
          </a:bodyPr>
          <a:lstStyle/>
          <a:p>
            <a:pPr indent="0" lvl="0" marL="0" rtl="0" algn="l">
              <a:lnSpc>
                <a:spcPct val="128000"/>
              </a:lnSpc>
              <a:spcBef>
                <a:spcPts val="0"/>
              </a:spcBef>
              <a:spcAft>
                <a:spcPts val="0"/>
              </a:spcAft>
              <a:buSzPts val="1400"/>
              <a:buNone/>
            </a:pPr>
            <a:r>
              <a:rPr b="1" lang="en-GB">
                <a:solidFill>
                  <a:schemeClr val="dk2"/>
                </a:solidFill>
              </a:rPr>
              <a:t>Visual Grounded Open-Vocabulary Object Pose Estimation</a:t>
            </a:r>
            <a:endParaRPr b="1">
              <a:solidFill>
                <a:schemeClr val="dk2"/>
              </a:solidFill>
              <a:latin typeface="Arial"/>
              <a:ea typeface="Arial"/>
              <a:cs typeface="Arial"/>
              <a:sym typeface="Arial"/>
            </a:endParaRPr>
          </a:p>
        </p:txBody>
      </p:sp>
      <p:sp>
        <p:nvSpPr>
          <p:cNvPr id="115" name="Google Shape;115;p20"/>
          <p:cNvSpPr txBox="1"/>
          <p:nvPr>
            <p:ph idx="1" type="body"/>
          </p:nvPr>
        </p:nvSpPr>
        <p:spPr>
          <a:xfrm>
            <a:off x="319100" y="2142427"/>
            <a:ext cx="6847200" cy="102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lang="en-GB" sz="1750">
                <a:solidFill>
                  <a:srgbClr val="1C4587"/>
                </a:solidFill>
                <a:highlight>
                  <a:srgbClr val="FFFFFF"/>
                </a:highlight>
                <a:latin typeface="Arial"/>
                <a:ea typeface="Arial"/>
                <a:cs typeface="Arial"/>
                <a:sym typeface="Arial"/>
              </a:rPr>
              <a:t>Advanced Topic in 3D Computer Vision (SS25)</a:t>
            </a:r>
            <a:endParaRPr/>
          </a:p>
          <a:p>
            <a:pPr indent="0" lvl="0" marL="0" rtl="0" algn="l">
              <a:lnSpc>
                <a:spcPct val="100000"/>
              </a:lnSpc>
              <a:spcBef>
                <a:spcPts val="0"/>
              </a:spcBef>
              <a:spcAft>
                <a:spcPts val="0"/>
              </a:spcAft>
              <a:buSzPts val="1400"/>
              <a:buNone/>
            </a:pPr>
            <a:r>
              <a:t/>
            </a:r>
            <a:endParaRPr i="1">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b="1" lang="en-GB"/>
              <a:t>Haoliang Huang, Yung Jhang Hou, Namozjon Ostonaev</a:t>
            </a:r>
            <a:br>
              <a:rPr b="1" lang="en-GB">
                <a:latin typeface="Arial"/>
                <a:ea typeface="Arial"/>
                <a:cs typeface="Arial"/>
                <a:sym typeface="Arial"/>
              </a:rPr>
            </a:br>
            <a:endParaRPr b="1">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GB">
                <a:latin typeface="Arial"/>
                <a:ea typeface="Arial"/>
                <a:cs typeface="Arial"/>
                <a:sym typeface="Arial"/>
              </a:rPr>
              <a:t>School of Computation, Information and Technology</a:t>
            </a:r>
            <a:endParaRPr/>
          </a:p>
          <a:p>
            <a:pPr indent="0" lvl="0" marL="0" rtl="0" algn="l">
              <a:lnSpc>
                <a:spcPct val="100000"/>
              </a:lnSpc>
              <a:spcBef>
                <a:spcPts val="0"/>
              </a:spcBef>
              <a:spcAft>
                <a:spcPts val="0"/>
              </a:spcAft>
              <a:buClr>
                <a:schemeClr val="dk1"/>
              </a:buClr>
              <a:buSzPts val="1400"/>
              <a:buFont typeface="Arial"/>
              <a:buNone/>
            </a:pPr>
            <a:r>
              <a:rPr lang="en-GB">
                <a:latin typeface="Arial"/>
                <a:ea typeface="Arial"/>
                <a:cs typeface="Arial"/>
                <a:sym typeface="Arial"/>
              </a:rPr>
              <a:t>Technical University of Munich</a:t>
            </a:r>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rPr lang="en-GB"/>
              <a:t>Munich, </a:t>
            </a:r>
            <a:r>
              <a:rPr lang="en-GB">
                <a:latin typeface="Arial"/>
                <a:ea typeface="Arial"/>
                <a:cs typeface="Arial"/>
                <a:sym typeface="Arial"/>
              </a:rPr>
              <a:t>24. July 2025 </a:t>
            </a:r>
            <a:endParaRPr>
              <a:latin typeface="Arial"/>
              <a:ea typeface="Arial"/>
              <a:cs typeface="Arial"/>
              <a:sym typeface="Arial"/>
            </a:endParaRPr>
          </a:p>
        </p:txBody>
      </p:sp>
      <p:sp>
        <p:nvSpPr>
          <p:cNvPr id="116" name="Google Shape;116;p20"/>
          <p:cNvSpPr txBox="1"/>
          <p:nvPr/>
        </p:nvSpPr>
        <p:spPr>
          <a:xfrm>
            <a:off x="220199" y="157300"/>
            <a:ext cx="4553819" cy="50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GB" sz="800">
                <a:solidFill>
                  <a:srgbClr val="0065BD"/>
                </a:solidFill>
              </a:rPr>
              <a:t>Chair of Computer Aided Medical Procedures</a:t>
            </a:r>
            <a:br>
              <a:rPr lang="en-GB" sz="800">
                <a:solidFill>
                  <a:schemeClr val="dk2"/>
                </a:solidFill>
                <a:highlight>
                  <a:srgbClr val="FFFFFF"/>
                </a:highlight>
              </a:rPr>
            </a:br>
            <a:r>
              <a:rPr b="0" i="0" lang="en-GB" sz="800" u="none" cap="none" strike="noStrike">
                <a:solidFill>
                  <a:schemeClr val="dk2"/>
                </a:solidFill>
                <a:highlight>
                  <a:srgbClr val="FFFFFF"/>
                </a:highlight>
                <a:latin typeface="Arial"/>
                <a:ea typeface="Arial"/>
                <a:cs typeface="Arial"/>
                <a:sym typeface="Arial"/>
              </a:rPr>
              <a:t>TUM School of Computation, Information and Technology</a:t>
            </a:r>
            <a:endParaRPr b="0" i="0" sz="6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800" u="none" cap="none" strike="noStrike">
                <a:solidFill>
                  <a:schemeClr val="dk2"/>
                </a:solidFill>
                <a:highlight>
                  <a:srgbClr val="FFFFFF"/>
                </a:highlight>
                <a:latin typeface="Arial"/>
                <a:ea typeface="Arial"/>
                <a:cs typeface="Arial"/>
                <a:sym typeface="Arial"/>
              </a:rPr>
              <a:t>Technical University of Munich</a:t>
            </a:r>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pic>
        <p:nvPicPr>
          <p:cNvPr id="117" name="Google Shape;117;p20"/>
          <p:cNvPicPr preferRelativeResize="0"/>
          <p:nvPr/>
        </p:nvPicPr>
        <p:blipFill rotWithShape="1">
          <a:blip r:embed="rId4">
            <a:alphaModFix/>
          </a:blip>
          <a:srcRect b="0" l="0" r="0" t="0"/>
          <a:stretch/>
        </p:blipFill>
        <p:spPr>
          <a:xfrm>
            <a:off x="7261546" y="135063"/>
            <a:ext cx="983780" cy="691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8034" y="307465"/>
            <a:ext cx="8508900" cy="631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Updated Pipeline (</a:t>
            </a:r>
            <a:r>
              <a:rPr b="1" lang="en-GB">
                <a:solidFill>
                  <a:schemeClr val="lt2"/>
                </a:solidFill>
              </a:rPr>
              <a:t>simplified</a:t>
            </a:r>
            <a:r>
              <a:rPr b="1" lang="en-GB">
                <a:solidFill>
                  <a:schemeClr val="lt2"/>
                </a:solidFill>
              </a:rPr>
              <a:t>)</a:t>
            </a:r>
            <a:br>
              <a:rPr b="1" lang="en-GB">
                <a:solidFill>
                  <a:schemeClr val="lt2"/>
                </a:solidFill>
                <a:latin typeface="Arial"/>
                <a:ea typeface="Arial"/>
                <a:cs typeface="Arial"/>
                <a:sym typeface="Arial"/>
              </a:rPr>
            </a:br>
            <a:endParaRPr sz="1600">
              <a:solidFill>
                <a:schemeClr val="accent1"/>
              </a:solidFill>
              <a:latin typeface="Arial"/>
              <a:ea typeface="Arial"/>
              <a:cs typeface="Arial"/>
              <a:sym typeface="Arial"/>
            </a:endParaRPr>
          </a:p>
        </p:txBody>
      </p:sp>
      <p:sp>
        <p:nvSpPr>
          <p:cNvPr id="214" name="Google Shape;214;p29"/>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215" name="Google Shape;215;p29"/>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216" name="Google Shape;216;p29"/>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217" name="Google Shape;217;p29"/>
          <p:cNvSpPr/>
          <p:nvPr/>
        </p:nvSpPr>
        <p:spPr>
          <a:xfrm>
            <a:off x="279300" y="2434238"/>
            <a:ext cx="1790700" cy="8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RGB image</a:t>
            </a:r>
            <a:endParaRPr>
              <a:solidFill>
                <a:schemeClr val="lt1"/>
              </a:solidFill>
            </a:endParaRPr>
          </a:p>
        </p:txBody>
      </p:sp>
      <p:sp>
        <p:nvSpPr>
          <p:cNvPr id="218" name="Google Shape;218;p29"/>
          <p:cNvSpPr/>
          <p:nvPr/>
        </p:nvSpPr>
        <p:spPr>
          <a:xfrm>
            <a:off x="2413000" y="1679838"/>
            <a:ext cx="2184300" cy="8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1"/>
                </a:solidFill>
              </a:rPr>
              <a:t>Mesh generation</a:t>
            </a:r>
            <a:endParaRPr sz="1600">
              <a:solidFill>
                <a:schemeClr val="lt1"/>
              </a:solidFill>
            </a:endParaRPr>
          </a:p>
        </p:txBody>
      </p:sp>
      <p:sp>
        <p:nvSpPr>
          <p:cNvPr id="219" name="Google Shape;219;p29"/>
          <p:cNvSpPr/>
          <p:nvPr/>
        </p:nvSpPr>
        <p:spPr>
          <a:xfrm>
            <a:off x="2413000" y="3196163"/>
            <a:ext cx="2184300" cy="8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Depth estimation</a:t>
            </a:r>
            <a:endParaRPr>
              <a:solidFill>
                <a:schemeClr val="lt1"/>
              </a:solidFill>
            </a:endParaRPr>
          </a:p>
        </p:txBody>
      </p:sp>
      <p:sp>
        <p:nvSpPr>
          <p:cNvPr id="220" name="Google Shape;220;p29"/>
          <p:cNvSpPr/>
          <p:nvPr/>
        </p:nvSpPr>
        <p:spPr>
          <a:xfrm>
            <a:off x="4940300" y="2434240"/>
            <a:ext cx="1790700" cy="8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Any6D (partial)</a:t>
            </a:r>
            <a:endParaRPr>
              <a:solidFill>
                <a:schemeClr val="lt1"/>
              </a:solidFill>
            </a:endParaRPr>
          </a:p>
        </p:txBody>
      </p:sp>
      <p:sp>
        <p:nvSpPr>
          <p:cNvPr id="221" name="Google Shape;221;p29"/>
          <p:cNvSpPr/>
          <p:nvPr/>
        </p:nvSpPr>
        <p:spPr>
          <a:xfrm>
            <a:off x="7074000" y="2434241"/>
            <a:ext cx="1790700" cy="8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6D Pose</a:t>
            </a:r>
            <a:endParaRPr>
              <a:solidFill>
                <a:schemeClr val="lt1"/>
              </a:solidFill>
            </a:endParaRPr>
          </a:p>
        </p:txBody>
      </p:sp>
      <p:cxnSp>
        <p:nvCxnSpPr>
          <p:cNvPr id="222" name="Google Shape;222;p29"/>
          <p:cNvCxnSpPr>
            <a:stCxn id="217" idx="3"/>
            <a:endCxn id="218" idx="1"/>
          </p:cNvCxnSpPr>
          <p:nvPr/>
        </p:nvCxnSpPr>
        <p:spPr>
          <a:xfrm flipH="1" rot="10800000">
            <a:off x="2070000" y="2082338"/>
            <a:ext cx="342900" cy="754500"/>
          </a:xfrm>
          <a:prstGeom prst="curvedConnector3">
            <a:avLst>
              <a:gd fmla="val 50015" name="adj1"/>
            </a:avLst>
          </a:prstGeom>
          <a:noFill/>
          <a:ln cap="flat" cmpd="sng" w="9525">
            <a:solidFill>
              <a:schemeClr val="dk2"/>
            </a:solidFill>
            <a:prstDash val="solid"/>
            <a:round/>
            <a:headEnd len="med" w="med" type="none"/>
            <a:tailEnd len="med" w="med" type="triangle"/>
          </a:ln>
        </p:spPr>
      </p:cxnSp>
      <p:cxnSp>
        <p:nvCxnSpPr>
          <p:cNvPr id="223" name="Google Shape;223;p29"/>
          <p:cNvCxnSpPr>
            <a:stCxn id="217" idx="3"/>
            <a:endCxn id="219" idx="1"/>
          </p:cNvCxnSpPr>
          <p:nvPr/>
        </p:nvCxnSpPr>
        <p:spPr>
          <a:xfrm>
            <a:off x="2070000" y="2836838"/>
            <a:ext cx="342900" cy="762000"/>
          </a:xfrm>
          <a:prstGeom prst="curvedConnector3">
            <a:avLst>
              <a:gd fmla="val 50015" name="adj1"/>
            </a:avLst>
          </a:prstGeom>
          <a:noFill/>
          <a:ln cap="flat" cmpd="sng" w="9525">
            <a:solidFill>
              <a:schemeClr val="dk2"/>
            </a:solidFill>
            <a:prstDash val="solid"/>
            <a:round/>
            <a:headEnd len="med" w="med" type="none"/>
            <a:tailEnd len="med" w="med" type="triangle"/>
          </a:ln>
        </p:spPr>
      </p:cxnSp>
      <p:cxnSp>
        <p:nvCxnSpPr>
          <p:cNvPr id="224" name="Google Shape;224;p29"/>
          <p:cNvCxnSpPr>
            <a:stCxn id="218" idx="3"/>
            <a:endCxn id="220" idx="1"/>
          </p:cNvCxnSpPr>
          <p:nvPr/>
        </p:nvCxnSpPr>
        <p:spPr>
          <a:xfrm>
            <a:off x="4597300" y="2082438"/>
            <a:ext cx="342900" cy="754500"/>
          </a:xfrm>
          <a:prstGeom prst="curvedConnector3">
            <a:avLst>
              <a:gd fmla="val 50015" name="adj1"/>
            </a:avLst>
          </a:prstGeom>
          <a:noFill/>
          <a:ln cap="flat" cmpd="sng" w="9525">
            <a:solidFill>
              <a:schemeClr val="dk2"/>
            </a:solidFill>
            <a:prstDash val="solid"/>
            <a:round/>
            <a:headEnd len="med" w="med" type="none"/>
            <a:tailEnd len="med" w="med" type="triangle"/>
          </a:ln>
        </p:spPr>
      </p:cxnSp>
      <p:cxnSp>
        <p:nvCxnSpPr>
          <p:cNvPr id="225" name="Google Shape;225;p29"/>
          <p:cNvCxnSpPr>
            <a:stCxn id="219" idx="3"/>
            <a:endCxn id="220" idx="1"/>
          </p:cNvCxnSpPr>
          <p:nvPr/>
        </p:nvCxnSpPr>
        <p:spPr>
          <a:xfrm flipH="1" rot="10800000">
            <a:off x="4597300" y="2836763"/>
            <a:ext cx="342900" cy="762000"/>
          </a:xfrm>
          <a:prstGeom prst="curvedConnector3">
            <a:avLst>
              <a:gd fmla="val 50015" name="adj1"/>
            </a:avLst>
          </a:prstGeom>
          <a:noFill/>
          <a:ln cap="flat" cmpd="sng" w="9525">
            <a:solidFill>
              <a:schemeClr val="dk2"/>
            </a:solidFill>
            <a:prstDash val="solid"/>
            <a:round/>
            <a:headEnd len="med" w="med" type="none"/>
            <a:tailEnd len="med" w="med" type="triangle"/>
          </a:ln>
        </p:spPr>
      </p:cxnSp>
      <p:cxnSp>
        <p:nvCxnSpPr>
          <p:cNvPr id="226" name="Google Shape;226;p29"/>
          <p:cNvCxnSpPr>
            <a:stCxn id="220" idx="3"/>
            <a:endCxn id="221" idx="1"/>
          </p:cNvCxnSpPr>
          <p:nvPr/>
        </p:nvCxnSpPr>
        <p:spPr>
          <a:xfrm>
            <a:off x="6731000" y="2836840"/>
            <a:ext cx="342900" cy="600"/>
          </a:xfrm>
          <a:prstGeom prst="curvedConnector3">
            <a:avLst>
              <a:gd fmla="val 50015"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idx="12" type="sldNum"/>
          </p:nvPr>
        </p:nvSpPr>
        <p:spPr>
          <a:xfrm>
            <a:off x="8240400" y="4860000"/>
            <a:ext cx="601500" cy="273900"/>
          </a:xfrm>
          <a:prstGeom prst="rect">
            <a:avLst/>
          </a:prstGeom>
          <a:noFill/>
          <a:ln>
            <a:noFill/>
          </a:ln>
        </p:spPr>
        <p:txBody>
          <a:bodyPr anchorCtr="0" anchor="ctr" bIns="45700" lIns="0" spcFirstLastPara="1" rIns="0" wrap="square" tIns="45700">
            <a:noAutofit/>
          </a:bodyPr>
          <a:lstStyle/>
          <a:p>
            <a:pPr indent="0" lvl="0" marL="0" marR="0" rtl="0" algn="r">
              <a:lnSpc>
                <a:spcPct val="100000"/>
              </a:lnSpc>
              <a:spcBef>
                <a:spcPts val="0"/>
              </a:spcBef>
              <a:spcAft>
                <a:spcPts val="0"/>
              </a:spcAft>
              <a:buClr>
                <a:srgbClr val="FFFFFF"/>
              </a:buClr>
              <a:buSzPts val="1100"/>
              <a:buFont typeface="Arial"/>
              <a:buNone/>
            </a:pPr>
            <a:fld id="{00000000-1234-1234-1234-123412341234}" type="slidenum">
              <a:rPr b="0" i="0" lang="en-GB" sz="1100" u="none" cap="none" strike="noStrike">
                <a:solidFill>
                  <a:srgbClr val="FFFFFF"/>
                </a:solidFill>
                <a:latin typeface="Arial"/>
                <a:ea typeface="Arial"/>
                <a:cs typeface="Arial"/>
                <a:sym typeface="Arial"/>
              </a:rPr>
              <a:t>‹#›</a:t>
            </a:fld>
            <a:endParaRPr b="0" i="0" sz="1100" u="none" cap="none" strike="noStrike">
              <a:solidFill>
                <a:srgbClr val="FFFFFF"/>
              </a:solidFill>
              <a:latin typeface="Arial"/>
              <a:ea typeface="Arial"/>
              <a:cs typeface="Arial"/>
              <a:sym typeface="Arial"/>
            </a:endParaRPr>
          </a:p>
        </p:txBody>
      </p:sp>
      <p:sp>
        <p:nvSpPr>
          <p:cNvPr id="233" name="Google Shape;233;p30"/>
          <p:cNvSpPr txBox="1"/>
          <p:nvPr>
            <p:ph idx="1" type="body"/>
          </p:nvPr>
        </p:nvSpPr>
        <p:spPr>
          <a:xfrm>
            <a:off x="304812" y="2159705"/>
            <a:ext cx="8927100" cy="82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5400"/>
              <a:t>Experiments</a:t>
            </a:r>
            <a:r>
              <a:rPr lang="en-GB"/>
              <a:t> </a:t>
            </a:r>
            <a:endParaRPr/>
          </a:p>
          <a:p>
            <a:pPr indent="0" lvl="0" marL="0" rtl="0" algn="l">
              <a:lnSpc>
                <a:spcPct val="100000"/>
              </a:lnSpc>
              <a:spcBef>
                <a:spcPts val="0"/>
              </a:spcBef>
              <a:spcAft>
                <a:spcPts val="0"/>
              </a:spcAft>
              <a:buNone/>
            </a:pPr>
            <a:r>
              <a:t/>
            </a:r>
            <a:endParaRPr/>
          </a:p>
        </p:txBody>
      </p:sp>
      <p:pic>
        <p:nvPicPr>
          <p:cNvPr id="234" name="Google Shape;234;p30"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235" name="Google Shape;235;p30"/>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Experiments</a:t>
            </a:r>
            <a:endParaRPr sz="1600">
              <a:solidFill>
                <a:schemeClr val="accent1"/>
              </a:solidFill>
              <a:latin typeface="Arial"/>
              <a:ea typeface="Arial"/>
              <a:cs typeface="Arial"/>
              <a:sym typeface="Arial"/>
            </a:endParaRPr>
          </a:p>
        </p:txBody>
      </p:sp>
      <p:sp>
        <p:nvSpPr>
          <p:cNvPr id="241" name="Google Shape;241;p3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242" name="Google Shape;242;p31"/>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243" name="Google Shape;243;p31"/>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244" name="Google Shape;244;p31"/>
          <p:cNvSpPr txBox="1"/>
          <p:nvPr>
            <p:ph idx="1" type="body"/>
          </p:nvPr>
        </p:nvSpPr>
        <p:spPr>
          <a:xfrm>
            <a:off x="318025" y="1023900"/>
            <a:ext cx="8508900" cy="3489300"/>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0"/>
              </a:spcBef>
              <a:spcAft>
                <a:spcPts val="0"/>
              </a:spcAft>
              <a:buClr>
                <a:schemeClr val="lt2"/>
              </a:buClr>
              <a:buSzPts val="1600"/>
              <a:buChar char="●"/>
            </a:pPr>
            <a:r>
              <a:rPr lang="en-GB" sz="1600"/>
              <a:t>Depth </a:t>
            </a:r>
            <a:r>
              <a:rPr lang="en-GB" sz="1600"/>
              <a:t>estimation</a:t>
            </a:r>
            <a:endParaRPr sz="1600"/>
          </a:p>
          <a:p>
            <a:pPr indent="-330200" lvl="0" marL="457200" rtl="0" algn="l">
              <a:lnSpc>
                <a:spcPct val="150000"/>
              </a:lnSpc>
              <a:spcBef>
                <a:spcPts val="0"/>
              </a:spcBef>
              <a:spcAft>
                <a:spcPts val="0"/>
              </a:spcAft>
              <a:buClr>
                <a:schemeClr val="lt2"/>
              </a:buClr>
              <a:buSzPts val="1600"/>
              <a:buChar char="●"/>
            </a:pPr>
            <a:r>
              <a:rPr lang="en-GB" sz="1600"/>
              <a:t>Preprocessing</a:t>
            </a:r>
            <a:endParaRPr sz="1600"/>
          </a:p>
          <a:p>
            <a:pPr indent="-330200" lvl="0" marL="457200" rtl="0" algn="l">
              <a:lnSpc>
                <a:spcPct val="150000"/>
              </a:lnSpc>
              <a:spcBef>
                <a:spcPts val="0"/>
              </a:spcBef>
              <a:spcAft>
                <a:spcPts val="0"/>
              </a:spcAft>
              <a:buClr>
                <a:schemeClr val="lt2"/>
              </a:buClr>
              <a:buSzPts val="1600"/>
              <a:buChar char="●"/>
            </a:pPr>
            <a:r>
              <a:rPr lang="en-GB" sz="1600"/>
              <a:t>Multiview </a:t>
            </a:r>
            <a:r>
              <a:rPr lang="en-GB" sz="1600"/>
              <a:t>Generation</a:t>
            </a:r>
            <a:r>
              <a:rPr lang="en-GB" sz="1600"/>
              <a:t> Models</a:t>
            </a:r>
            <a:endParaRPr sz="1600"/>
          </a:p>
          <a:p>
            <a:pPr indent="-330200" lvl="0" marL="457200" rtl="0" algn="l">
              <a:lnSpc>
                <a:spcPct val="150000"/>
              </a:lnSpc>
              <a:spcBef>
                <a:spcPts val="0"/>
              </a:spcBef>
              <a:spcAft>
                <a:spcPts val="0"/>
              </a:spcAft>
              <a:buClr>
                <a:schemeClr val="lt2"/>
              </a:buClr>
              <a:buSzPts val="1600"/>
              <a:buChar char="●"/>
            </a:pPr>
            <a:r>
              <a:rPr lang="en-GB" sz="1600"/>
              <a:t>Single Image to 3D Generation Models</a:t>
            </a:r>
            <a:endParaRPr sz="1600"/>
          </a:p>
          <a:p>
            <a:pPr indent="-330200" lvl="0" marL="457200" rtl="0" algn="l">
              <a:lnSpc>
                <a:spcPct val="150000"/>
              </a:lnSpc>
              <a:spcBef>
                <a:spcPts val="0"/>
              </a:spcBef>
              <a:spcAft>
                <a:spcPts val="0"/>
              </a:spcAft>
              <a:buClr>
                <a:schemeClr val="lt2"/>
              </a:buClr>
              <a:buSzPts val="1600"/>
              <a:buChar char="●"/>
            </a:pPr>
            <a:r>
              <a:rPr lang="en-GB" sz="1600"/>
              <a:t>Evaluation Metrics </a:t>
            </a:r>
            <a:endParaRPr sz="1600"/>
          </a:p>
          <a:p>
            <a:pPr indent="0" lvl="0" marL="0" rtl="0" algn="l">
              <a:lnSpc>
                <a:spcPct val="150000"/>
              </a:lnSpc>
              <a:spcBef>
                <a:spcPts val="0"/>
              </a:spcBef>
              <a:spcAft>
                <a:spcPts val="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Dataset: HouseCat6D</a:t>
            </a:r>
            <a:endParaRPr sz="1600">
              <a:solidFill>
                <a:schemeClr val="accent1"/>
              </a:solidFill>
              <a:latin typeface="Arial"/>
              <a:ea typeface="Arial"/>
              <a:cs typeface="Arial"/>
              <a:sym typeface="Arial"/>
            </a:endParaRPr>
          </a:p>
        </p:txBody>
      </p:sp>
      <p:sp>
        <p:nvSpPr>
          <p:cNvPr id="250" name="Google Shape;250;p3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251" name="Google Shape;251;p32"/>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252" name="Google Shape;252;p32"/>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253" name="Google Shape;253;p32"/>
          <p:cNvSpPr txBox="1"/>
          <p:nvPr>
            <p:ph idx="1" type="body"/>
          </p:nvPr>
        </p:nvSpPr>
        <p:spPr>
          <a:xfrm>
            <a:off x="318025" y="1023900"/>
            <a:ext cx="8508900" cy="3489300"/>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0"/>
              </a:spcBef>
              <a:spcAft>
                <a:spcPts val="0"/>
              </a:spcAft>
              <a:buClr>
                <a:schemeClr val="lt2"/>
              </a:buClr>
              <a:buSzPts val="1600"/>
              <a:buChar char="●"/>
            </a:pPr>
            <a:r>
              <a:rPr lang="en-GB" sz="1600"/>
              <a:t>Indoor images, including 10 scenes, shoots from several </a:t>
            </a:r>
            <a:r>
              <a:rPr lang="en-GB" sz="1600"/>
              <a:t>angles</a:t>
            </a:r>
            <a:r>
              <a:rPr lang="en-GB" sz="1600"/>
              <a:t> for each scene</a:t>
            </a:r>
            <a:endParaRPr sz="1600"/>
          </a:p>
          <a:p>
            <a:pPr indent="-330200" lvl="0" marL="457200" rtl="0" algn="l">
              <a:lnSpc>
                <a:spcPct val="150000"/>
              </a:lnSpc>
              <a:spcBef>
                <a:spcPts val="0"/>
              </a:spcBef>
              <a:spcAft>
                <a:spcPts val="0"/>
              </a:spcAft>
              <a:buClr>
                <a:schemeClr val="lt2"/>
              </a:buClr>
              <a:buSzPts val="1600"/>
              <a:buChar char="●"/>
            </a:pPr>
            <a:r>
              <a:rPr lang="en-GB" sz="1600"/>
              <a:t>Segmentation masks</a:t>
            </a:r>
            <a:endParaRPr sz="1600"/>
          </a:p>
          <a:p>
            <a:pPr indent="-330200" lvl="0" marL="457200" rtl="0" algn="l">
              <a:lnSpc>
                <a:spcPct val="150000"/>
              </a:lnSpc>
              <a:spcBef>
                <a:spcPts val="0"/>
              </a:spcBef>
              <a:spcAft>
                <a:spcPts val="0"/>
              </a:spcAft>
              <a:buClr>
                <a:schemeClr val="lt2"/>
              </a:buClr>
              <a:buSzPts val="1600"/>
              <a:buChar char="●"/>
            </a:pPr>
            <a:r>
              <a:rPr lang="en-GB" sz="1600"/>
              <a:t>Depth maps</a:t>
            </a:r>
            <a:endParaRPr sz="1600"/>
          </a:p>
          <a:p>
            <a:pPr indent="-330200" lvl="0" marL="457200" rtl="0" algn="l">
              <a:lnSpc>
                <a:spcPct val="150000"/>
              </a:lnSpc>
              <a:spcBef>
                <a:spcPts val="0"/>
              </a:spcBef>
              <a:spcAft>
                <a:spcPts val="0"/>
              </a:spcAft>
              <a:buClr>
                <a:schemeClr val="lt2"/>
              </a:buClr>
              <a:buSzPts val="1600"/>
              <a:buChar char="●"/>
            </a:pPr>
            <a:r>
              <a:rPr lang="en-GB" sz="1600"/>
              <a:t>Camera poses</a:t>
            </a:r>
            <a:endParaRPr sz="1600"/>
          </a:p>
          <a:p>
            <a:pPr indent="-330200" lvl="0" marL="457200" rtl="0" algn="l">
              <a:lnSpc>
                <a:spcPct val="150000"/>
              </a:lnSpc>
              <a:spcBef>
                <a:spcPts val="0"/>
              </a:spcBef>
              <a:spcAft>
                <a:spcPts val="0"/>
              </a:spcAft>
              <a:buClr>
                <a:schemeClr val="lt2"/>
              </a:buClr>
              <a:buSzPts val="1600"/>
              <a:buChar char="●"/>
            </a:pPr>
            <a:r>
              <a:rPr lang="en-GB" sz="1600"/>
              <a:t>Object poses</a:t>
            </a:r>
            <a:endParaRPr sz="1600"/>
          </a:p>
        </p:txBody>
      </p:sp>
      <p:pic>
        <p:nvPicPr>
          <p:cNvPr id="254" name="Google Shape;254;p32"/>
          <p:cNvPicPr preferRelativeResize="0"/>
          <p:nvPr/>
        </p:nvPicPr>
        <p:blipFill>
          <a:blip r:embed="rId4">
            <a:alphaModFix/>
          </a:blip>
          <a:stretch>
            <a:fillRect/>
          </a:stretch>
        </p:blipFill>
        <p:spPr>
          <a:xfrm>
            <a:off x="3222011" y="2379188"/>
            <a:ext cx="2700925" cy="2099624"/>
          </a:xfrm>
          <a:prstGeom prst="rect">
            <a:avLst/>
          </a:prstGeom>
          <a:noFill/>
          <a:ln>
            <a:noFill/>
          </a:ln>
        </p:spPr>
      </p:pic>
      <p:pic>
        <p:nvPicPr>
          <p:cNvPr id="255" name="Google Shape;255;p32" title="000000.png"/>
          <p:cNvPicPr preferRelativeResize="0"/>
          <p:nvPr/>
        </p:nvPicPr>
        <p:blipFill rotWithShape="1">
          <a:blip r:embed="rId5">
            <a:alphaModFix/>
          </a:blip>
          <a:srcRect b="0" l="0" r="0" t="0"/>
          <a:stretch/>
        </p:blipFill>
        <p:spPr>
          <a:xfrm>
            <a:off x="6125999" y="2379188"/>
            <a:ext cx="2700925" cy="2099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idx="12" type="sldNum"/>
          </p:nvPr>
        </p:nvSpPr>
        <p:spPr>
          <a:xfrm>
            <a:off x="8240400" y="4860000"/>
            <a:ext cx="601500" cy="273900"/>
          </a:xfrm>
          <a:prstGeom prst="rect">
            <a:avLst/>
          </a:prstGeom>
          <a:noFill/>
          <a:ln>
            <a:noFill/>
          </a:ln>
        </p:spPr>
        <p:txBody>
          <a:bodyPr anchorCtr="0" anchor="ctr" bIns="45700" lIns="0" spcFirstLastPara="1" rIns="0" wrap="square" tIns="45700">
            <a:noAutofit/>
          </a:bodyPr>
          <a:lstStyle/>
          <a:p>
            <a:pPr indent="0" lvl="0" marL="0" marR="0" rtl="0" algn="r">
              <a:lnSpc>
                <a:spcPct val="100000"/>
              </a:lnSpc>
              <a:spcBef>
                <a:spcPts val="0"/>
              </a:spcBef>
              <a:spcAft>
                <a:spcPts val="0"/>
              </a:spcAft>
              <a:buClr>
                <a:srgbClr val="FFFFFF"/>
              </a:buClr>
              <a:buSzPts val="1100"/>
              <a:buFont typeface="Arial"/>
              <a:buNone/>
            </a:pPr>
            <a:fld id="{00000000-1234-1234-1234-123412341234}" type="slidenum">
              <a:rPr b="0" i="0" lang="en-GB" sz="1100" u="none" cap="none" strike="noStrike">
                <a:solidFill>
                  <a:srgbClr val="FFFFFF"/>
                </a:solidFill>
                <a:latin typeface="Arial"/>
                <a:ea typeface="Arial"/>
                <a:cs typeface="Arial"/>
                <a:sym typeface="Arial"/>
              </a:rPr>
              <a:t>‹#›</a:t>
            </a:fld>
            <a:endParaRPr b="0" i="0" sz="1100" u="none" cap="none" strike="noStrike">
              <a:solidFill>
                <a:srgbClr val="FFFFFF"/>
              </a:solidFill>
              <a:latin typeface="Arial"/>
              <a:ea typeface="Arial"/>
              <a:cs typeface="Arial"/>
              <a:sym typeface="Arial"/>
            </a:endParaRPr>
          </a:p>
        </p:txBody>
      </p:sp>
      <p:sp>
        <p:nvSpPr>
          <p:cNvPr id="262" name="Google Shape;262;p33"/>
          <p:cNvSpPr txBox="1"/>
          <p:nvPr>
            <p:ph idx="1" type="body"/>
          </p:nvPr>
        </p:nvSpPr>
        <p:spPr>
          <a:xfrm>
            <a:off x="304812" y="2159705"/>
            <a:ext cx="8927100" cy="82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5400"/>
              <a:t>Depth Estimation</a:t>
            </a:r>
            <a:r>
              <a:rPr lang="en-GB"/>
              <a:t> </a:t>
            </a:r>
            <a:endParaRPr/>
          </a:p>
          <a:p>
            <a:pPr indent="0" lvl="0" marL="0" rtl="0" algn="l">
              <a:lnSpc>
                <a:spcPct val="100000"/>
              </a:lnSpc>
              <a:spcBef>
                <a:spcPts val="0"/>
              </a:spcBef>
              <a:spcAft>
                <a:spcPts val="0"/>
              </a:spcAft>
              <a:buNone/>
            </a:pPr>
            <a:r>
              <a:t/>
            </a:r>
            <a:endParaRPr/>
          </a:p>
        </p:txBody>
      </p:sp>
      <p:pic>
        <p:nvPicPr>
          <p:cNvPr id="263" name="Google Shape;263;p33"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264" name="Google Shape;264;p33"/>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VGGT: Visual Geometry Grounded Transformer</a:t>
            </a:r>
            <a:endParaRPr sz="1600">
              <a:solidFill>
                <a:schemeClr val="accent1"/>
              </a:solidFill>
              <a:latin typeface="Arial"/>
              <a:ea typeface="Arial"/>
              <a:cs typeface="Arial"/>
              <a:sym typeface="Arial"/>
            </a:endParaRPr>
          </a:p>
        </p:txBody>
      </p:sp>
      <p:sp>
        <p:nvSpPr>
          <p:cNvPr id="270" name="Google Shape;270;p3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271" name="Google Shape;271;p34"/>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272" name="Google Shape;272;p34"/>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273" name="Google Shape;273;p34"/>
          <p:cNvPicPr preferRelativeResize="0"/>
          <p:nvPr/>
        </p:nvPicPr>
        <p:blipFill>
          <a:blip r:embed="rId4">
            <a:alphaModFix/>
          </a:blip>
          <a:stretch>
            <a:fillRect/>
          </a:stretch>
        </p:blipFill>
        <p:spPr>
          <a:xfrm>
            <a:off x="152400" y="978613"/>
            <a:ext cx="8839204" cy="3271541"/>
          </a:xfrm>
          <a:prstGeom prst="rect">
            <a:avLst/>
          </a:prstGeom>
          <a:noFill/>
          <a:ln>
            <a:noFill/>
          </a:ln>
        </p:spPr>
      </p:pic>
      <p:sp>
        <p:nvSpPr>
          <p:cNvPr id="274" name="Google Shape;274;p34"/>
          <p:cNvSpPr txBox="1"/>
          <p:nvPr/>
        </p:nvSpPr>
        <p:spPr>
          <a:xfrm>
            <a:off x="318025" y="4173950"/>
            <a:ext cx="85089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t>Figure. VGGT </a:t>
            </a:r>
            <a:r>
              <a:rPr i="1" lang="en-GB" sz="1000">
                <a:solidFill>
                  <a:schemeClr val="dk1"/>
                </a:solidFill>
              </a:rPr>
              <a:t>Architecture Overview.</a:t>
            </a:r>
            <a:endParaRPr i="1" sz="1000"/>
          </a:p>
        </p:txBody>
      </p:sp>
      <p:sp>
        <p:nvSpPr>
          <p:cNvPr id="275" name="Google Shape;275;p34"/>
          <p:cNvSpPr txBox="1"/>
          <p:nvPr/>
        </p:nvSpPr>
        <p:spPr>
          <a:xfrm>
            <a:off x="223400" y="4688799"/>
            <a:ext cx="8673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solidFill>
                  <a:schemeClr val="dk1"/>
                </a:solidFill>
              </a:rPr>
              <a:t>Wang, Jianyuan, et al. "VGGT: Visual Geometry Grounded Transformer." </a:t>
            </a:r>
            <a:r>
              <a:rPr i="1" lang="en-GB" sz="600">
                <a:solidFill>
                  <a:schemeClr val="dk1"/>
                </a:solidFill>
              </a:rPr>
              <a:t>Proceedings of the IEEE/CVF Conference on Computer Vision and Pattern Recognition</a:t>
            </a:r>
            <a:r>
              <a:rPr lang="en-GB" sz="600">
                <a:solidFill>
                  <a:schemeClr val="dk1"/>
                </a:solidFill>
              </a:rPr>
              <a:t>, 2025. </a:t>
            </a:r>
            <a:r>
              <a:rPr i="1" lang="en-GB" sz="600">
                <a:solidFill>
                  <a:schemeClr val="dk1"/>
                </a:solidFill>
              </a:rPr>
              <a:t>arXiv.org</a:t>
            </a:r>
            <a:r>
              <a:rPr lang="en-GB" sz="600">
                <a:solidFill>
                  <a:schemeClr val="dk1"/>
                </a:solidFill>
              </a:rPr>
              <a:t>, </a:t>
            </a:r>
            <a:r>
              <a:rPr lang="en-GB" sz="600" u="sng">
                <a:solidFill>
                  <a:schemeClr val="hlink"/>
                </a:solidFill>
                <a:hlinkClick r:id="rId5"/>
              </a:rPr>
              <a:t>arxiv.org/abs/2503.11651</a:t>
            </a:r>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400"/>
              <a:buFont typeface="Arial"/>
              <a:buNone/>
            </a:pPr>
            <a:r>
              <a:rPr b="1" lang="en-GB">
                <a:solidFill>
                  <a:schemeClr val="lt2"/>
                </a:solidFill>
              </a:rPr>
              <a:t>VGGT: Results from the paper</a:t>
            </a:r>
            <a:endParaRPr sz="1600">
              <a:solidFill>
                <a:schemeClr val="accent1"/>
              </a:solidFill>
              <a:latin typeface="Arial"/>
              <a:ea typeface="Arial"/>
              <a:cs typeface="Arial"/>
              <a:sym typeface="Arial"/>
            </a:endParaRPr>
          </a:p>
        </p:txBody>
      </p:sp>
      <p:sp>
        <p:nvSpPr>
          <p:cNvPr id="281" name="Google Shape;281;p3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282" name="Google Shape;282;p35"/>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283" name="Google Shape;283;p35"/>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284" name="Google Shape;284;p35"/>
          <p:cNvPicPr preferRelativeResize="0"/>
          <p:nvPr/>
        </p:nvPicPr>
        <p:blipFill>
          <a:blip r:embed="rId4">
            <a:alphaModFix/>
          </a:blip>
          <a:stretch>
            <a:fillRect/>
          </a:stretch>
        </p:blipFill>
        <p:spPr>
          <a:xfrm>
            <a:off x="1242313" y="936374"/>
            <a:ext cx="6660324" cy="3330162"/>
          </a:xfrm>
          <a:prstGeom prst="rect">
            <a:avLst/>
          </a:prstGeom>
          <a:noFill/>
          <a:ln>
            <a:noFill/>
          </a:ln>
        </p:spPr>
      </p:pic>
      <p:sp>
        <p:nvSpPr>
          <p:cNvPr id="285" name="Google Shape;285;p35"/>
          <p:cNvSpPr txBox="1"/>
          <p:nvPr/>
        </p:nvSpPr>
        <p:spPr>
          <a:xfrm>
            <a:off x="1242325" y="4266525"/>
            <a:ext cx="59982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t>Figure 3. </a:t>
            </a:r>
            <a:r>
              <a:rPr i="1" lang="en-GB" sz="1000">
                <a:solidFill>
                  <a:srgbClr val="4A4A4A"/>
                </a:solidFill>
                <a:highlight>
                  <a:srgbClr val="FFFFFF"/>
                </a:highlight>
              </a:rPr>
              <a:t>Reconstruction of the Egyptian pyramid with </a:t>
            </a:r>
            <a:r>
              <a:rPr b="1" i="1" lang="en-GB" sz="1000">
                <a:solidFill>
                  <a:srgbClr val="4A4A4A"/>
                </a:solidFill>
                <a:highlight>
                  <a:srgbClr val="FFFFFF"/>
                </a:highlight>
              </a:rPr>
              <a:t>VGGT</a:t>
            </a:r>
            <a:endParaRPr i="1" sz="1000"/>
          </a:p>
        </p:txBody>
      </p:sp>
      <p:sp>
        <p:nvSpPr>
          <p:cNvPr id="286" name="Google Shape;286;p35"/>
          <p:cNvSpPr txBox="1"/>
          <p:nvPr/>
        </p:nvSpPr>
        <p:spPr>
          <a:xfrm>
            <a:off x="223400" y="4688799"/>
            <a:ext cx="8673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solidFill>
                  <a:schemeClr val="dk1"/>
                </a:solidFill>
              </a:rPr>
              <a:t>Wang, Jianyuan, et al. "VGGT: Visual Geometry Grounded Transformer." </a:t>
            </a:r>
            <a:r>
              <a:rPr i="1" lang="en-GB" sz="600">
                <a:solidFill>
                  <a:schemeClr val="dk1"/>
                </a:solidFill>
              </a:rPr>
              <a:t>Proceedings of the IEEE/CVF Conference on Computer Vision and Pattern Recognition</a:t>
            </a:r>
            <a:r>
              <a:rPr lang="en-GB" sz="600">
                <a:solidFill>
                  <a:schemeClr val="dk1"/>
                </a:solidFill>
              </a:rPr>
              <a:t>, 2025. </a:t>
            </a:r>
            <a:r>
              <a:rPr i="1" lang="en-GB" sz="600">
                <a:solidFill>
                  <a:schemeClr val="dk1"/>
                </a:solidFill>
              </a:rPr>
              <a:t>arXiv.org</a:t>
            </a:r>
            <a:r>
              <a:rPr lang="en-GB" sz="600">
                <a:solidFill>
                  <a:schemeClr val="dk1"/>
                </a:solidFill>
              </a:rPr>
              <a:t>, </a:t>
            </a:r>
            <a:r>
              <a:rPr lang="en-GB" sz="600" u="sng">
                <a:solidFill>
                  <a:schemeClr val="hlink"/>
                </a:solidFill>
                <a:hlinkClick r:id="rId5"/>
              </a:rPr>
              <a:t>arxiv.org/abs/2503.11651</a:t>
            </a:r>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VGGT: Results from housecat6D</a:t>
            </a:r>
            <a:endParaRPr sz="1600">
              <a:solidFill>
                <a:schemeClr val="accent1"/>
              </a:solidFill>
              <a:latin typeface="Arial"/>
              <a:ea typeface="Arial"/>
              <a:cs typeface="Arial"/>
              <a:sym typeface="Arial"/>
            </a:endParaRPr>
          </a:p>
        </p:txBody>
      </p:sp>
      <p:sp>
        <p:nvSpPr>
          <p:cNvPr id="292" name="Google Shape;292;p36"/>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293" name="Google Shape;293;p36"/>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294" name="Google Shape;294;p36"/>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295" name="Google Shape;295;p36"/>
          <p:cNvSpPr txBox="1"/>
          <p:nvPr/>
        </p:nvSpPr>
        <p:spPr>
          <a:xfrm>
            <a:off x="2811975" y="1509450"/>
            <a:ext cx="14709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a:solidFill>
                  <a:srgbClr val="595959"/>
                </a:solidFill>
              </a:rPr>
              <a:t>VGGT</a:t>
            </a:r>
            <a:endParaRPr sz="1800">
              <a:solidFill>
                <a:srgbClr val="595959"/>
              </a:solidFill>
            </a:endParaRPr>
          </a:p>
        </p:txBody>
      </p:sp>
      <p:sp>
        <p:nvSpPr>
          <p:cNvPr id="296" name="Google Shape;296;p36"/>
          <p:cNvSpPr txBox="1"/>
          <p:nvPr/>
        </p:nvSpPr>
        <p:spPr>
          <a:xfrm>
            <a:off x="2811975" y="3000288"/>
            <a:ext cx="14709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a:solidFill>
                  <a:srgbClr val="595959"/>
                </a:solidFill>
              </a:rPr>
              <a:t>InstantMesh</a:t>
            </a:r>
            <a:endParaRPr sz="1800">
              <a:solidFill>
                <a:srgbClr val="595959"/>
              </a:solidFill>
            </a:endParaRPr>
          </a:p>
        </p:txBody>
      </p:sp>
      <p:pic>
        <p:nvPicPr>
          <p:cNvPr id="297" name="Google Shape;297;p36" title="scene06 vggt.gif"/>
          <p:cNvPicPr preferRelativeResize="0"/>
          <p:nvPr/>
        </p:nvPicPr>
        <p:blipFill>
          <a:blip r:embed="rId4">
            <a:alphaModFix/>
          </a:blip>
          <a:stretch>
            <a:fillRect/>
          </a:stretch>
        </p:blipFill>
        <p:spPr>
          <a:xfrm>
            <a:off x="4322425" y="920599"/>
            <a:ext cx="2194375" cy="1415349"/>
          </a:xfrm>
          <a:prstGeom prst="rect">
            <a:avLst/>
          </a:prstGeom>
          <a:noFill/>
          <a:ln>
            <a:noFill/>
          </a:ln>
        </p:spPr>
      </p:pic>
      <p:pic>
        <p:nvPicPr>
          <p:cNvPr id="298" name="Google Shape;298;p36" title="teapot vggt.gif"/>
          <p:cNvPicPr preferRelativeResize="0"/>
          <p:nvPr/>
        </p:nvPicPr>
        <p:blipFill>
          <a:blip r:embed="rId5">
            <a:alphaModFix/>
          </a:blip>
          <a:stretch>
            <a:fillRect/>
          </a:stretch>
        </p:blipFill>
        <p:spPr>
          <a:xfrm>
            <a:off x="6632550" y="920588"/>
            <a:ext cx="2194375" cy="1415375"/>
          </a:xfrm>
          <a:prstGeom prst="rect">
            <a:avLst/>
          </a:prstGeom>
          <a:noFill/>
          <a:ln>
            <a:noFill/>
          </a:ln>
        </p:spPr>
      </p:pic>
      <p:pic>
        <p:nvPicPr>
          <p:cNvPr id="299" name="Google Shape;299;p36" title="scene 6 instantmesh.gif"/>
          <p:cNvPicPr preferRelativeResize="0"/>
          <p:nvPr/>
        </p:nvPicPr>
        <p:blipFill>
          <a:blip r:embed="rId6">
            <a:alphaModFix/>
          </a:blip>
          <a:stretch>
            <a:fillRect/>
          </a:stretch>
        </p:blipFill>
        <p:spPr>
          <a:xfrm>
            <a:off x="4322425" y="2472150"/>
            <a:ext cx="2194375" cy="1349541"/>
          </a:xfrm>
          <a:prstGeom prst="rect">
            <a:avLst/>
          </a:prstGeom>
          <a:noFill/>
          <a:ln>
            <a:noFill/>
          </a:ln>
        </p:spPr>
      </p:pic>
      <p:pic>
        <p:nvPicPr>
          <p:cNvPr id="300" name="Google Shape;300;p36" title="scene 6 instantmesh segmented.gif"/>
          <p:cNvPicPr preferRelativeResize="0"/>
          <p:nvPr/>
        </p:nvPicPr>
        <p:blipFill>
          <a:blip r:embed="rId7">
            <a:alphaModFix/>
          </a:blip>
          <a:stretch>
            <a:fillRect/>
          </a:stretch>
        </p:blipFill>
        <p:spPr>
          <a:xfrm>
            <a:off x="6632550" y="2472150"/>
            <a:ext cx="2194375" cy="1349541"/>
          </a:xfrm>
          <a:prstGeom prst="rect">
            <a:avLst/>
          </a:prstGeom>
          <a:noFill/>
          <a:ln>
            <a:noFill/>
          </a:ln>
        </p:spPr>
      </p:pic>
      <p:pic>
        <p:nvPicPr>
          <p:cNvPr id="301" name="Google Shape;301;p36"/>
          <p:cNvPicPr preferRelativeResize="0"/>
          <p:nvPr/>
        </p:nvPicPr>
        <p:blipFill>
          <a:blip r:embed="rId8">
            <a:alphaModFix/>
          </a:blip>
          <a:stretch>
            <a:fillRect/>
          </a:stretch>
        </p:blipFill>
        <p:spPr>
          <a:xfrm>
            <a:off x="385713" y="1324240"/>
            <a:ext cx="1978850" cy="1538324"/>
          </a:xfrm>
          <a:prstGeom prst="rect">
            <a:avLst/>
          </a:prstGeom>
          <a:noFill/>
          <a:ln cap="flat" cmpd="sng" w="28575">
            <a:solidFill>
              <a:schemeClr val="lt2"/>
            </a:solidFill>
            <a:prstDash val="dash"/>
            <a:round/>
            <a:headEnd len="sm" w="sm" type="none"/>
            <a:tailEnd len="sm" w="sm" type="none"/>
          </a:ln>
        </p:spPr>
      </p:pic>
      <p:sp>
        <p:nvSpPr>
          <p:cNvPr id="302" name="Google Shape;302;p36"/>
          <p:cNvSpPr txBox="1"/>
          <p:nvPr/>
        </p:nvSpPr>
        <p:spPr>
          <a:xfrm>
            <a:off x="311159" y="920610"/>
            <a:ext cx="1598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Target Image</a:t>
            </a:r>
            <a:endParaRPr/>
          </a:p>
        </p:txBody>
      </p:sp>
      <p:sp>
        <p:nvSpPr>
          <p:cNvPr id="303" name="Google Shape;303;p36"/>
          <p:cNvSpPr txBox="1"/>
          <p:nvPr/>
        </p:nvSpPr>
        <p:spPr>
          <a:xfrm>
            <a:off x="318025" y="2970150"/>
            <a:ext cx="2513400" cy="13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t>Figure. </a:t>
            </a:r>
            <a:r>
              <a:rPr i="1" lang="en-GB" sz="1000">
                <a:solidFill>
                  <a:srgbClr val="4A4A4A"/>
                </a:solidFill>
                <a:highlight>
                  <a:srgbClr val="FFFFFF"/>
                </a:highlight>
              </a:rPr>
              <a:t>Given a target image from </a:t>
            </a:r>
            <a:r>
              <a:rPr b="1" i="1" lang="en-GB" sz="1000">
                <a:solidFill>
                  <a:srgbClr val="4A4A4A"/>
                </a:solidFill>
                <a:highlight>
                  <a:srgbClr val="FFFFFF"/>
                </a:highlight>
              </a:rPr>
              <a:t>housecat6D</a:t>
            </a:r>
            <a:r>
              <a:rPr i="1" lang="en-GB" sz="1000">
                <a:solidFill>
                  <a:srgbClr val="4A4A4A"/>
                </a:solidFill>
                <a:highlight>
                  <a:srgbClr val="FFFFFF"/>
                </a:highlight>
              </a:rPr>
              <a:t> dataset, 6 images are generated by </a:t>
            </a:r>
            <a:r>
              <a:rPr b="1" i="1" lang="en-GB" sz="1000">
                <a:solidFill>
                  <a:srgbClr val="4A4A4A"/>
                </a:solidFill>
                <a:highlight>
                  <a:srgbClr val="FFFFFF"/>
                </a:highlight>
              </a:rPr>
              <a:t>Zero123++</a:t>
            </a:r>
            <a:r>
              <a:rPr i="1" lang="en-GB" sz="1000">
                <a:solidFill>
                  <a:srgbClr val="4A4A4A"/>
                </a:solidFill>
                <a:highlight>
                  <a:srgbClr val="FFFFFF"/>
                </a:highlight>
              </a:rPr>
              <a:t>. Here are the results of </a:t>
            </a:r>
            <a:r>
              <a:rPr b="1" i="1" lang="en-GB" sz="1000">
                <a:solidFill>
                  <a:srgbClr val="4A4A4A"/>
                </a:solidFill>
                <a:highlight>
                  <a:srgbClr val="FFFFFF"/>
                </a:highlight>
              </a:rPr>
              <a:t>VGGT</a:t>
            </a:r>
            <a:r>
              <a:rPr i="1" lang="en-GB" sz="1000">
                <a:solidFill>
                  <a:srgbClr val="4A4A4A"/>
                </a:solidFill>
                <a:highlight>
                  <a:srgbClr val="FFFFFF"/>
                </a:highlight>
              </a:rPr>
              <a:t> point cloud, and </a:t>
            </a:r>
            <a:r>
              <a:rPr b="1" i="1" lang="en-GB" sz="1000">
                <a:solidFill>
                  <a:srgbClr val="4A4A4A"/>
                </a:solidFill>
                <a:highlight>
                  <a:srgbClr val="FFFFFF"/>
                </a:highlight>
              </a:rPr>
              <a:t>InstantMesh</a:t>
            </a:r>
            <a:r>
              <a:rPr i="1" lang="en-GB" sz="1000">
                <a:solidFill>
                  <a:srgbClr val="4A4A4A"/>
                </a:solidFill>
                <a:highlight>
                  <a:srgbClr val="FFFFFF"/>
                </a:highlight>
              </a:rPr>
              <a:t> mesh, both reconstructed from these 6 images.</a:t>
            </a:r>
            <a:endParaRPr i="1" sz="1000"/>
          </a:p>
        </p:txBody>
      </p:sp>
      <p:sp>
        <p:nvSpPr>
          <p:cNvPr id="304" name="Google Shape;304;p36"/>
          <p:cNvSpPr txBox="1"/>
          <p:nvPr/>
        </p:nvSpPr>
        <p:spPr>
          <a:xfrm>
            <a:off x="223650" y="4282725"/>
            <a:ext cx="875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Wang, Jianyuan, et al. "VGGT: Visual Geometry Grounded Transformer." </a:t>
            </a:r>
            <a:r>
              <a:rPr i="1" lang="en-GB" sz="600">
                <a:solidFill>
                  <a:schemeClr val="dk1"/>
                </a:solidFill>
              </a:rPr>
              <a:t>Proceedings of the IEEE/CVF Conference on Computer Vision and Pattern Recognition</a:t>
            </a:r>
            <a:r>
              <a:rPr lang="en-GB" sz="600">
                <a:solidFill>
                  <a:schemeClr val="dk1"/>
                </a:solidFill>
              </a:rPr>
              <a:t>, 2025. </a:t>
            </a:r>
            <a:r>
              <a:rPr i="1" lang="en-GB" sz="600">
                <a:solidFill>
                  <a:schemeClr val="dk1"/>
                </a:solidFill>
              </a:rPr>
              <a:t>arXiv.org</a:t>
            </a:r>
            <a:r>
              <a:rPr lang="en-GB" sz="600">
                <a:solidFill>
                  <a:schemeClr val="dk1"/>
                </a:solidFill>
              </a:rPr>
              <a:t>, </a:t>
            </a:r>
            <a:r>
              <a:rPr lang="en-GB" sz="600" u="sng">
                <a:solidFill>
                  <a:schemeClr val="hlink"/>
                </a:solidFill>
                <a:hlinkClick r:id="rId9"/>
              </a:rPr>
              <a:t>arxiv.org/abs/2503.11651</a:t>
            </a:r>
            <a:endParaRPr sz="600">
              <a:solidFill>
                <a:schemeClr val="dk1"/>
              </a:solidFill>
            </a:endParaRPr>
          </a:p>
          <a:p>
            <a:pPr indent="0" lvl="0" marL="0" rtl="0" algn="l">
              <a:spcBef>
                <a:spcPts val="0"/>
              </a:spcBef>
              <a:spcAft>
                <a:spcPts val="0"/>
              </a:spcAft>
              <a:buNone/>
            </a:pPr>
            <a:r>
              <a:t/>
            </a:r>
            <a:endParaRPr sz="200">
              <a:solidFill>
                <a:schemeClr val="dk1"/>
              </a:solidFill>
            </a:endParaRPr>
          </a:p>
          <a:p>
            <a:pPr indent="0" lvl="0" marL="0" rtl="0" algn="l">
              <a:spcBef>
                <a:spcPts val="60"/>
              </a:spcBef>
              <a:spcAft>
                <a:spcPts val="0"/>
              </a:spcAft>
              <a:buNone/>
            </a:pPr>
            <a:r>
              <a:rPr lang="en-GB" sz="600">
                <a:solidFill>
                  <a:schemeClr val="dk1"/>
                </a:solidFill>
              </a:rPr>
              <a:t>Yu, Xiaoxu and Liu, Jin and He, Bo and Xu, Yan and Chen, Xiaolong and Zeng, Bing and Li, Xin. {InstantMesh}: Efficient 3D Gaussian Splatting via Instant Content-Aware Meshing. In Proceedings of the IEEE/CVF Conference on Computer Vision and Pattern Recognition (CVPR), 2024.</a:t>
            </a:r>
            <a:endParaRPr sz="600">
              <a:solidFill>
                <a:schemeClr val="dk1"/>
              </a:solidFill>
            </a:endParaRPr>
          </a:p>
          <a:p>
            <a:pPr indent="0" lvl="0" marL="0" rtl="0" algn="l">
              <a:spcBef>
                <a:spcPts val="60"/>
              </a:spcBef>
              <a:spcAft>
                <a:spcPts val="0"/>
              </a:spcAft>
              <a:buNone/>
            </a:pPr>
            <a:r>
              <a:t/>
            </a:r>
            <a:endParaRPr sz="200">
              <a:solidFill>
                <a:schemeClr val="dk1"/>
              </a:solidFill>
            </a:endParaRPr>
          </a:p>
          <a:p>
            <a:pPr indent="0" lvl="0" marL="0" rtl="0" algn="l">
              <a:spcBef>
                <a:spcPts val="60"/>
              </a:spcBef>
              <a:spcAft>
                <a:spcPts val="60"/>
              </a:spcAft>
              <a:buNone/>
            </a:pPr>
            <a:r>
              <a:rPr lang="en-GB" sz="600">
                <a:solidFill>
                  <a:schemeClr val="dk1"/>
                </a:solidFill>
              </a:rPr>
              <a:t>Li, Ruohan and Chen, Xiang and Han, Jiaming and Li, Jiawei and Tang, Fang and Zhang, Fan and Yin, Ruoyu and Liu, Khawla and Xia, Hao. {Zero123++}: A Single-Image to 3D Model Generator. arXiv preprint arXiv:2311.16450, 2023.</a:t>
            </a:r>
            <a:endParaRPr sz="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VGGT: Visual Geometry Grounded Transformer</a:t>
            </a:r>
            <a:endParaRPr sz="1600">
              <a:solidFill>
                <a:schemeClr val="accent1"/>
              </a:solidFill>
              <a:latin typeface="Arial"/>
              <a:ea typeface="Arial"/>
              <a:cs typeface="Arial"/>
              <a:sym typeface="Arial"/>
            </a:endParaRPr>
          </a:p>
        </p:txBody>
      </p:sp>
      <p:sp>
        <p:nvSpPr>
          <p:cNvPr id="310" name="Google Shape;310;p37"/>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311" name="Google Shape;311;p37"/>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312" name="Google Shape;312;p37"/>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313" name="Google Shape;313;p37"/>
          <p:cNvPicPr preferRelativeResize="0"/>
          <p:nvPr/>
        </p:nvPicPr>
        <p:blipFill>
          <a:blip r:embed="rId4">
            <a:alphaModFix/>
          </a:blip>
          <a:stretch>
            <a:fillRect/>
          </a:stretch>
        </p:blipFill>
        <p:spPr>
          <a:xfrm>
            <a:off x="152400" y="978613"/>
            <a:ext cx="8839204" cy="3271541"/>
          </a:xfrm>
          <a:prstGeom prst="rect">
            <a:avLst/>
          </a:prstGeom>
          <a:noFill/>
          <a:ln>
            <a:noFill/>
          </a:ln>
        </p:spPr>
      </p:pic>
      <p:sp>
        <p:nvSpPr>
          <p:cNvPr id="314" name="Google Shape;314;p37"/>
          <p:cNvSpPr/>
          <p:nvPr/>
        </p:nvSpPr>
        <p:spPr>
          <a:xfrm>
            <a:off x="7458550" y="1898550"/>
            <a:ext cx="1511100" cy="755400"/>
          </a:xfrm>
          <a:prstGeom prst="roundRect">
            <a:avLst>
              <a:gd fmla="val 16667" name="adj"/>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315" name="Google Shape;315;p37"/>
          <p:cNvSpPr txBox="1"/>
          <p:nvPr/>
        </p:nvSpPr>
        <p:spPr>
          <a:xfrm>
            <a:off x="318025" y="4173950"/>
            <a:ext cx="85089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t>Figure. VGGT </a:t>
            </a:r>
            <a:r>
              <a:rPr i="1" lang="en-GB" sz="1000">
                <a:solidFill>
                  <a:schemeClr val="dk1"/>
                </a:solidFill>
              </a:rPr>
              <a:t>Architecture Overview.</a:t>
            </a:r>
            <a:endParaRPr i="1" sz="1000"/>
          </a:p>
        </p:txBody>
      </p:sp>
      <p:sp>
        <p:nvSpPr>
          <p:cNvPr id="316" name="Google Shape;316;p37"/>
          <p:cNvSpPr txBox="1"/>
          <p:nvPr/>
        </p:nvSpPr>
        <p:spPr>
          <a:xfrm>
            <a:off x="223400" y="4688799"/>
            <a:ext cx="8673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solidFill>
                  <a:schemeClr val="dk1"/>
                </a:solidFill>
              </a:rPr>
              <a:t>Wang, Jianyuan, et al. "VGGT: Visual Geometry Grounded Transformer." </a:t>
            </a:r>
            <a:r>
              <a:rPr i="1" lang="en-GB" sz="600">
                <a:solidFill>
                  <a:schemeClr val="dk1"/>
                </a:solidFill>
              </a:rPr>
              <a:t>Proceedings of the IEEE/CVF Conference on Computer Vision and Pattern Recognition</a:t>
            </a:r>
            <a:r>
              <a:rPr lang="en-GB" sz="600">
                <a:solidFill>
                  <a:schemeClr val="dk1"/>
                </a:solidFill>
              </a:rPr>
              <a:t>, 2025. </a:t>
            </a:r>
            <a:r>
              <a:rPr i="1" lang="en-GB" sz="600">
                <a:solidFill>
                  <a:schemeClr val="dk1"/>
                </a:solidFill>
              </a:rPr>
              <a:t>arXiv.org</a:t>
            </a:r>
            <a:r>
              <a:rPr lang="en-GB" sz="600">
                <a:solidFill>
                  <a:schemeClr val="dk1"/>
                </a:solidFill>
              </a:rPr>
              <a:t>, </a:t>
            </a:r>
            <a:r>
              <a:rPr lang="en-GB" sz="600" u="sng">
                <a:solidFill>
                  <a:schemeClr val="hlink"/>
                </a:solidFill>
                <a:hlinkClick r:id="rId5"/>
              </a:rPr>
              <a:t>arxiv.org/abs/2503.11651</a:t>
            </a:r>
            <a:endParaRPr sz="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VGGT: Depth Estimation</a:t>
            </a:r>
            <a:endParaRPr sz="1600">
              <a:solidFill>
                <a:schemeClr val="accent1"/>
              </a:solidFill>
              <a:latin typeface="Arial"/>
              <a:ea typeface="Arial"/>
              <a:cs typeface="Arial"/>
              <a:sym typeface="Arial"/>
            </a:endParaRPr>
          </a:p>
        </p:txBody>
      </p:sp>
      <p:sp>
        <p:nvSpPr>
          <p:cNvPr id="322" name="Google Shape;322;p38"/>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323" name="Google Shape;323;p38"/>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324" name="Google Shape;324;p38"/>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325" name="Google Shape;325;p38" title="000000.png"/>
          <p:cNvPicPr preferRelativeResize="0"/>
          <p:nvPr/>
        </p:nvPicPr>
        <p:blipFill>
          <a:blip r:embed="rId4">
            <a:alphaModFix/>
          </a:blip>
          <a:stretch>
            <a:fillRect/>
          </a:stretch>
        </p:blipFill>
        <p:spPr>
          <a:xfrm>
            <a:off x="754112" y="1075800"/>
            <a:ext cx="1238601" cy="962849"/>
          </a:xfrm>
          <a:prstGeom prst="rect">
            <a:avLst/>
          </a:prstGeom>
          <a:noFill/>
          <a:ln>
            <a:noFill/>
          </a:ln>
        </p:spPr>
      </p:pic>
      <p:pic>
        <p:nvPicPr>
          <p:cNvPr id="326" name="Google Shape;326;p38" title="000000.png"/>
          <p:cNvPicPr preferRelativeResize="0"/>
          <p:nvPr/>
        </p:nvPicPr>
        <p:blipFill rotWithShape="1">
          <a:blip r:embed="rId5">
            <a:alphaModFix/>
          </a:blip>
          <a:srcRect b="0" l="0" r="0" t="0"/>
          <a:stretch/>
        </p:blipFill>
        <p:spPr>
          <a:xfrm>
            <a:off x="2033737" y="1075800"/>
            <a:ext cx="1238601" cy="962849"/>
          </a:xfrm>
          <a:prstGeom prst="rect">
            <a:avLst/>
          </a:prstGeom>
          <a:noFill/>
          <a:ln>
            <a:noFill/>
          </a:ln>
        </p:spPr>
      </p:pic>
      <p:pic>
        <p:nvPicPr>
          <p:cNvPr id="327" name="Google Shape;327;p38" title="000000.png"/>
          <p:cNvPicPr preferRelativeResize="0"/>
          <p:nvPr/>
        </p:nvPicPr>
        <p:blipFill rotWithShape="1">
          <a:blip r:embed="rId6">
            <a:alphaModFix/>
          </a:blip>
          <a:srcRect b="0" l="0" r="0" t="0"/>
          <a:stretch/>
        </p:blipFill>
        <p:spPr>
          <a:xfrm>
            <a:off x="3313374" y="1075800"/>
            <a:ext cx="1238601" cy="962849"/>
          </a:xfrm>
          <a:prstGeom prst="rect">
            <a:avLst/>
          </a:prstGeom>
          <a:noFill/>
          <a:ln>
            <a:noFill/>
          </a:ln>
        </p:spPr>
      </p:pic>
      <p:pic>
        <p:nvPicPr>
          <p:cNvPr id="328" name="Google Shape;328;p38" title="000000.png"/>
          <p:cNvPicPr preferRelativeResize="0"/>
          <p:nvPr/>
        </p:nvPicPr>
        <p:blipFill rotWithShape="1">
          <a:blip r:embed="rId7">
            <a:alphaModFix/>
          </a:blip>
          <a:srcRect b="0" l="0" r="0" t="0"/>
          <a:stretch/>
        </p:blipFill>
        <p:spPr>
          <a:xfrm>
            <a:off x="4592999" y="1075800"/>
            <a:ext cx="1238601" cy="962849"/>
          </a:xfrm>
          <a:prstGeom prst="rect">
            <a:avLst/>
          </a:prstGeom>
          <a:noFill/>
          <a:ln>
            <a:noFill/>
          </a:ln>
        </p:spPr>
      </p:pic>
      <p:pic>
        <p:nvPicPr>
          <p:cNvPr id="329" name="Google Shape;329;p38" title="000000.png"/>
          <p:cNvPicPr preferRelativeResize="0"/>
          <p:nvPr/>
        </p:nvPicPr>
        <p:blipFill rotWithShape="1">
          <a:blip r:embed="rId8">
            <a:alphaModFix/>
          </a:blip>
          <a:srcRect b="0" l="0" r="0" t="0"/>
          <a:stretch/>
        </p:blipFill>
        <p:spPr>
          <a:xfrm>
            <a:off x="5872612" y="1075800"/>
            <a:ext cx="1238601" cy="962849"/>
          </a:xfrm>
          <a:prstGeom prst="rect">
            <a:avLst/>
          </a:prstGeom>
          <a:noFill/>
          <a:ln>
            <a:noFill/>
          </a:ln>
        </p:spPr>
      </p:pic>
      <p:pic>
        <p:nvPicPr>
          <p:cNvPr id="330" name="Google Shape;330;p38" title="000000.png"/>
          <p:cNvPicPr preferRelativeResize="0"/>
          <p:nvPr/>
        </p:nvPicPr>
        <p:blipFill rotWithShape="1">
          <a:blip r:embed="rId9">
            <a:alphaModFix/>
          </a:blip>
          <a:srcRect b="0" l="0" r="0" t="0"/>
          <a:stretch/>
        </p:blipFill>
        <p:spPr>
          <a:xfrm>
            <a:off x="7152237" y="1075800"/>
            <a:ext cx="1238601" cy="962849"/>
          </a:xfrm>
          <a:prstGeom prst="rect">
            <a:avLst/>
          </a:prstGeom>
          <a:noFill/>
          <a:ln>
            <a:noFill/>
          </a:ln>
        </p:spPr>
      </p:pic>
      <p:pic>
        <p:nvPicPr>
          <p:cNvPr id="331" name="Google Shape;331;p38" title="depth_map_000.png"/>
          <p:cNvPicPr preferRelativeResize="0"/>
          <p:nvPr/>
        </p:nvPicPr>
        <p:blipFill rotWithShape="1">
          <a:blip r:embed="rId10">
            <a:alphaModFix/>
          </a:blip>
          <a:srcRect b="416" l="0" r="0" t="406"/>
          <a:stretch/>
        </p:blipFill>
        <p:spPr>
          <a:xfrm>
            <a:off x="754112" y="2090325"/>
            <a:ext cx="1238600" cy="962849"/>
          </a:xfrm>
          <a:prstGeom prst="rect">
            <a:avLst/>
          </a:prstGeom>
          <a:noFill/>
          <a:ln>
            <a:noFill/>
          </a:ln>
        </p:spPr>
      </p:pic>
      <p:pic>
        <p:nvPicPr>
          <p:cNvPr id="332" name="Google Shape;332;p38" title="depth_map_000.png"/>
          <p:cNvPicPr preferRelativeResize="0"/>
          <p:nvPr/>
        </p:nvPicPr>
        <p:blipFill rotWithShape="1">
          <a:blip r:embed="rId11">
            <a:alphaModFix/>
          </a:blip>
          <a:srcRect b="416" l="0" r="0" t="406"/>
          <a:stretch/>
        </p:blipFill>
        <p:spPr>
          <a:xfrm>
            <a:off x="2033737" y="2090325"/>
            <a:ext cx="1238600" cy="962849"/>
          </a:xfrm>
          <a:prstGeom prst="rect">
            <a:avLst/>
          </a:prstGeom>
          <a:noFill/>
          <a:ln>
            <a:noFill/>
          </a:ln>
        </p:spPr>
      </p:pic>
      <p:pic>
        <p:nvPicPr>
          <p:cNvPr id="333" name="Google Shape;333;p38" title="depth_map_000.png"/>
          <p:cNvPicPr preferRelativeResize="0"/>
          <p:nvPr/>
        </p:nvPicPr>
        <p:blipFill rotWithShape="1">
          <a:blip r:embed="rId12">
            <a:alphaModFix/>
          </a:blip>
          <a:srcRect b="416" l="0" r="0" t="406"/>
          <a:stretch/>
        </p:blipFill>
        <p:spPr>
          <a:xfrm>
            <a:off x="3313374" y="2090325"/>
            <a:ext cx="1238600" cy="962849"/>
          </a:xfrm>
          <a:prstGeom prst="rect">
            <a:avLst/>
          </a:prstGeom>
          <a:noFill/>
          <a:ln>
            <a:noFill/>
          </a:ln>
        </p:spPr>
      </p:pic>
      <p:pic>
        <p:nvPicPr>
          <p:cNvPr id="334" name="Google Shape;334;p38" title="depth_map_000.png"/>
          <p:cNvPicPr preferRelativeResize="0"/>
          <p:nvPr/>
        </p:nvPicPr>
        <p:blipFill rotWithShape="1">
          <a:blip r:embed="rId13">
            <a:alphaModFix/>
          </a:blip>
          <a:srcRect b="416" l="0" r="0" t="406"/>
          <a:stretch/>
        </p:blipFill>
        <p:spPr>
          <a:xfrm>
            <a:off x="4592999" y="2090325"/>
            <a:ext cx="1238600" cy="962849"/>
          </a:xfrm>
          <a:prstGeom prst="rect">
            <a:avLst/>
          </a:prstGeom>
          <a:noFill/>
          <a:ln>
            <a:noFill/>
          </a:ln>
        </p:spPr>
      </p:pic>
      <p:pic>
        <p:nvPicPr>
          <p:cNvPr id="335" name="Google Shape;335;p38" title="depth_map_000.png"/>
          <p:cNvPicPr preferRelativeResize="0"/>
          <p:nvPr/>
        </p:nvPicPr>
        <p:blipFill rotWithShape="1">
          <a:blip r:embed="rId14">
            <a:alphaModFix/>
          </a:blip>
          <a:srcRect b="416" l="0" r="0" t="406"/>
          <a:stretch/>
        </p:blipFill>
        <p:spPr>
          <a:xfrm>
            <a:off x="5872612" y="2090325"/>
            <a:ext cx="1238600" cy="962849"/>
          </a:xfrm>
          <a:prstGeom prst="rect">
            <a:avLst/>
          </a:prstGeom>
          <a:noFill/>
          <a:ln>
            <a:noFill/>
          </a:ln>
        </p:spPr>
      </p:pic>
      <p:pic>
        <p:nvPicPr>
          <p:cNvPr id="336" name="Google Shape;336;p38" title="depth_map_000.png"/>
          <p:cNvPicPr preferRelativeResize="0"/>
          <p:nvPr/>
        </p:nvPicPr>
        <p:blipFill rotWithShape="1">
          <a:blip r:embed="rId15">
            <a:alphaModFix/>
          </a:blip>
          <a:srcRect b="416" l="0" r="0" t="406"/>
          <a:stretch/>
        </p:blipFill>
        <p:spPr>
          <a:xfrm>
            <a:off x="7152237" y="2090325"/>
            <a:ext cx="1238600" cy="962849"/>
          </a:xfrm>
          <a:prstGeom prst="rect">
            <a:avLst/>
          </a:prstGeom>
          <a:noFill/>
          <a:ln>
            <a:noFill/>
          </a:ln>
        </p:spPr>
      </p:pic>
      <p:pic>
        <p:nvPicPr>
          <p:cNvPr id="337" name="Google Shape;337;p38" title="000000_plt.png"/>
          <p:cNvPicPr preferRelativeResize="0"/>
          <p:nvPr/>
        </p:nvPicPr>
        <p:blipFill rotWithShape="1">
          <a:blip r:embed="rId16">
            <a:alphaModFix/>
          </a:blip>
          <a:srcRect b="0" l="0" r="0" t="0"/>
          <a:stretch/>
        </p:blipFill>
        <p:spPr>
          <a:xfrm>
            <a:off x="754112" y="3104850"/>
            <a:ext cx="1238601" cy="962849"/>
          </a:xfrm>
          <a:prstGeom prst="rect">
            <a:avLst/>
          </a:prstGeom>
          <a:noFill/>
          <a:ln>
            <a:noFill/>
          </a:ln>
        </p:spPr>
      </p:pic>
      <p:pic>
        <p:nvPicPr>
          <p:cNvPr id="338" name="Google Shape;338;p38" title="000000_plt.png"/>
          <p:cNvPicPr preferRelativeResize="0"/>
          <p:nvPr/>
        </p:nvPicPr>
        <p:blipFill rotWithShape="1">
          <a:blip r:embed="rId17">
            <a:alphaModFix/>
          </a:blip>
          <a:srcRect b="0" l="0" r="0" t="0"/>
          <a:stretch/>
        </p:blipFill>
        <p:spPr>
          <a:xfrm>
            <a:off x="2033737" y="3104850"/>
            <a:ext cx="1238601" cy="962849"/>
          </a:xfrm>
          <a:prstGeom prst="rect">
            <a:avLst/>
          </a:prstGeom>
          <a:noFill/>
          <a:ln>
            <a:noFill/>
          </a:ln>
        </p:spPr>
      </p:pic>
      <p:pic>
        <p:nvPicPr>
          <p:cNvPr id="339" name="Google Shape;339;p38" title="000000_plt.png"/>
          <p:cNvPicPr preferRelativeResize="0"/>
          <p:nvPr/>
        </p:nvPicPr>
        <p:blipFill rotWithShape="1">
          <a:blip r:embed="rId18">
            <a:alphaModFix/>
          </a:blip>
          <a:srcRect b="0" l="0" r="0" t="0"/>
          <a:stretch/>
        </p:blipFill>
        <p:spPr>
          <a:xfrm>
            <a:off x="3313374" y="3104850"/>
            <a:ext cx="1238601" cy="962849"/>
          </a:xfrm>
          <a:prstGeom prst="rect">
            <a:avLst/>
          </a:prstGeom>
          <a:noFill/>
          <a:ln>
            <a:noFill/>
          </a:ln>
        </p:spPr>
      </p:pic>
      <p:pic>
        <p:nvPicPr>
          <p:cNvPr id="340" name="Google Shape;340;p38" title="000000_plt.png"/>
          <p:cNvPicPr preferRelativeResize="0"/>
          <p:nvPr/>
        </p:nvPicPr>
        <p:blipFill rotWithShape="1">
          <a:blip r:embed="rId19">
            <a:alphaModFix/>
          </a:blip>
          <a:srcRect b="0" l="0" r="0" t="0"/>
          <a:stretch/>
        </p:blipFill>
        <p:spPr>
          <a:xfrm>
            <a:off x="4592999" y="3104850"/>
            <a:ext cx="1238601" cy="962849"/>
          </a:xfrm>
          <a:prstGeom prst="rect">
            <a:avLst/>
          </a:prstGeom>
          <a:noFill/>
          <a:ln>
            <a:noFill/>
          </a:ln>
        </p:spPr>
      </p:pic>
      <p:pic>
        <p:nvPicPr>
          <p:cNvPr id="341" name="Google Shape;341;p38" title="000000_plt.png"/>
          <p:cNvPicPr preferRelativeResize="0"/>
          <p:nvPr/>
        </p:nvPicPr>
        <p:blipFill rotWithShape="1">
          <a:blip r:embed="rId20">
            <a:alphaModFix/>
          </a:blip>
          <a:srcRect b="0" l="0" r="0" t="0"/>
          <a:stretch/>
        </p:blipFill>
        <p:spPr>
          <a:xfrm>
            <a:off x="5872612" y="3104850"/>
            <a:ext cx="1238601" cy="962849"/>
          </a:xfrm>
          <a:prstGeom prst="rect">
            <a:avLst/>
          </a:prstGeom>
          <a:noFill/>
          <a:ln>
            <a:noFill/>
          </a:ln>
        </p:spPr>
      </p:pic>
      <p:pic>
        <p:nvPicPr>
          <p:cNvPr id="342" name="Google Shape;342;p38" title="000000_plt.png"/>
          <p:cNvPicPr preferRelativeResize="0"/>
          <p:nvPr/>
        </p:nvPicPr>
        <p:blipFill rotWithShape="1">
          <a:blip r:embed="rId21">
            <a:alphaModFix/>
          </a:blip>
          <a:srcRect b="0" l="0" r="0" t="0"/>
          <a:stretch/>
        </p:blipFill>
        <p:spPr>
          <a:xfrm>
            <a:off x="7152237" y="3104850"/>
            <a:ext cx="1238601" cy="962849"/>
          </a:xfrm>
          <a:prstGeom prst="rect">
            <a:avLst/>
          </a:prstGeom>
          <a:noFill/>
          <a:ln>
            <a:noFill/>
          </a:ln>
        </p:spPr>
      </p:pic>
      <p:sp>
        <p:nvSpPr>
          <p:cNvPr id="343" name="Google Shape;343;p38"/>
          <p:cNvSpPr txBox="1"/>
          <p:nvPr/>
        </p:nvSpPr>
        <p:spPr>
          <a:xfrm>
            <a:off x="247725" y="4096250"/>
            <a:ext cx="85791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t>Figure. </a:t>
            </a:r>
            <a:r>
              <a:rPr i="1" lang="en-GB" sz="1000">
                <a:solidFill>
                  <a:schemeClr val="dk1"/>
                </a:solidFill>
              </a:rPr>
              <a:t>Given </a:t>
            </a:r>
            <a:r>
              <a:rPr b="1" i="1" lang="en-GB" sz="1000">
                <a:solidFill>
                  <a:schemeClr val="dk1"/>
                </a:solidFill>
              </a:rPr>
              <a:t>housecat6D</a:t>
            </a:r>
            <a:r>
              <a:rPr i="1" lang="en-GB" sz="1000">
                <a:solidFill>
                  <a:schemeClr val="dk1"/>
                </a:solidFill>
              </a:rPr>
              <a:t> dataset, the first row are the </a:t>
            </a:r>
            <a:r>
              <a:rPr i="1" lang="en-GB" sz="1000">
                <a:solidFill>
                  <a:schemeClr val="dk1"/>
                </a:solidFill>
              </a:rPr>
              <a:t>target</a:t>
            </a:r>
            <a:r>
              <a:rPr i="1" lang="en-GB" sz="1000">
                <a:solidFill>
                  <a:schemeClr val="dk1"/>
                </a:solidFill>
              </a:rPr>
              <a:t> images, second row are the estimated depths by </a:t>
            </a:r>
            <a:r>
              <a:rPr b="1" i="1" lang="en-GB" sz="1000">
                <a:solidFill>
                  <a:schemeClr val="dk1"/>
                </a:solidFill>
              </a:rPr>
              <a:t>VGGT</a:t>
            </a:r>
            <a:r>
              <a:rPr i="1" lang="en-GB" sz="1000">
                <a:solidFill>
                  <a:schemeClr val="dk1"/>
                </a:solidFill>
              </a:rPr>
              <a:t>, and the third row are the ground truth depths.</a:t>
            </a:r>
            <a:endParaRPr i="1" sz="1000"/>
          </a:p>
        </p:txBody>
      </p:sp>
      <p:sp>
        <p:nvSpPr>
          <p:cNvPr id="344" name="Google Shape;344;p38"/>
          <p:cNvSpPr txBox="1"/>
          <p:nvPr/>
        </p:nvSpPr>
        <p:spPr>
          <a:xfrm>
            <a:off x="223400" y="4688799"/>
            <a:ext cx="8673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solidFill>
                  <a:schemeClr val="dk1"/>
                </a:solidFill>
              </a:rPr>
              <a:t>Wang, Jianyuan, et al. "VGGT: Visual Geometry Grounded Transformer." </a:t>
            </a:r>
            <a:r>
              <a:rPr i="1" lang="en-GB" sz="600">
                <a:solidFill>
                  <a:schemeClr val="dk1"/>
                </a:solidFill>
              </a:rPr>
              <a:t>Proceedings of the IEEE/CVF Conference on Computer Vision and Pattern Recognition</a:t>
            </a:r>
            <a:r>
              <a:rPr lang="en-GB" sz="600">
                <a:solidFill>
                  <a:schemeClr val="dk1"/>
                </a:solidFill>
              </a:rPr>
              <a:t>, 2025. </a:t>
            </a:r>
            <a:r>
              <a:rPr i="1" lang="en-GB" sz="600">
                <a:solidFill>
                  <a:schemeClr val="dk1"/>
                </a:solidFill>
              </a:rPr>
              <a:t>arXiv.org</a:t>
            </a:r>
            <a:r>
              <a:rPr lang="en-GB" sz="600">
                <a:solidFill>
                  <a:schemeClr val="dk1"/>
                </a:solidFill>
              </a:rPr>
              <a:t>, </a:t>
            </a:r>
            <a:r>
              <a:rPr lang="en-GB" sz="600" u="sng">
                <a:solidFill>
                  <a:schemeClr val="hlink"/>
                </a:solidFill>
                <a:hlinkClick r:id="rId22"/>
              </a:rPr>
              <a:t>arxiv.org/abs/2503.11651</a:t>
            </a:r>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idx="1" type="body"/>
          </p:nvPr>
        </p:nvSpPr>
        <p:spPr>
          <a:xfrm>
            <a:off x="319090" y="1600200"/>
            <a:ext cx="8508900" cy="3095700"/>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0"/>
              </a:spcBef>
              <a:spcAft>
                <a:spcPts val="0"/>
              </a:spcAft>
              <a:buClr>
                <a:schemeClr val="lt2"/>
              </a:buClr>
              <a:buSzPts val="1600"/>
              <a:buChar char="●"/>
            </a:pPr>
            <a:r>
              <a:rPr lang="en-GB" sz="1600"/>
              <a:t>Pipeline evolution: initial plan vs. real-world constraints</a:t>
            </a:r>
            <a:endParaRPr sz="1600"/>
          </a:p>
          <a:p>
            <a:pPr indent="-330200" lvl="0" marL="457200" rtl="0" algn="l">
              <a:lnSpc>
                <a:spcPct val="150000"/>
              </a:lnSpc>
              <a:spcBef>
                <a:spcPts val="0"/>
              </a:spcBef>
              <a:spcAft>
                <a:spcPts val="0"/>
              </a:spcAft>
              <a:buClr>
                <a:schemeClr val="lt2"/>
              </a:buClr>
              <a:buSzPts val="1600"/>
              <a:buChar char="●"/>
            </a:pPr>
            <a:r>
              <a:rPr lang="en-GB" sz="1600"/>
              <a:t>RGB→RGB-D conversion</a:t>
            </a:r>
            <a:endParaRPr sz="1600"/>
          </a:p>
          <a:p>
            <a:pPr indent="-330200" lvl="0" marL="457200" rtl="0" algn="l">
              <a:lnSpc>
                <a:spcPct val="150000"/>
              </a:lnSpc>
              <a:spcBef>
                <a:spcPts val="0"/>
              </a:spcBef>
              <a:spcAft>
                <a:spcPts val="0"/>
              </a:spcAft>
              <a:buClr>
                <a:schemeClr val="lt2"/>
              </a:buClr>
              <a:buSzPts val="1600"/>
              <a:buChar char="●"/>
            </a:pPr>
            <a:r>
              <a:rPr lang="en-GB" sz="1600"/>
              <a:t>Generation models: replacing the mesh input</a:t>
            </a:r>
            <a:endParaRPr sz="1600"/>
          </a:p>
          <a:p>
            <a:pPr indent="-330200" lvl="0" marL="457200" rtl="0" algn="l">
              <a:lnSpc>
                <a:spcPct val="150000"/>
              </a:lnSpc>
              <a:spcBef>
                <a:spcPts val="0"/>
              </a:spcBef>
              <a:spcAft>
                <a:spcPts val="0"/>
              </a:spcAft>
              <a:buClr>
                <a:schemeClr val="lt2"/>
              </a:buClr>
              <a:buSzPts val="1600"/>
              <a:buChar char="●"/>
            </a:pPr>
            <a:r>
              <a:rPr lang="en-GB" sz="1600"/>
              <a:t>Evaluation: comparing generated meshes</a:t>
            </a:r>
            <a:endParaRPr sz="1600"/>
          </a:p>
          <a:p>
            <a:pPr indent="-330200" lvl="0" marL="457200" rtl="0" algn="l">
              <a:lnSpc>
                <a:spcPct val="150000"/>
              </a:lnSpc>
              <a:spcBef>
                <a:spcPts val="0"/>
              </a:spcBef>
              <a:spcAft>
                <a:spcPts val="0"/>
              </a:spcAft>
              <a:buClr>
                <a:schemeClr val="lt2"/>
              </a:buClr>
              <a:buSzPts val="1600"/>
              <a:buChar char="●"/>
            </a:pPr>
            <a:r>
              <a:rPr lang="en-GB" sz="1600"/>
              <a:t>Future work</a:t>
            </a:r>
            <a:endParaRPr sz="1600"/>
          </a:p>
          <a:p>
            <a:pPr indent="-330200" lvl="0" marL="457200" rtl="0" algn="l">
              <a:lnSpc>
                <a:spcPct val="150000"/>
              </a:lnSpc>
              <a:spcBef>
                <a:spcPts val="0"/>
              </a:spcBef>
              <a:spcAft>
                <a:spcPts val="0"/>
              </a:spcAft>
              <a:buClr>
                <a:schemeClr val="lt2"/>
              </a:buClr>
              <a:buSzPts val="1600"/>
              <a:buChar char="●"/>
            </a:pPr>
            <a:r>
              <a:rPr lang="en-GB" sz="1600"/>
              <a:t>References</a:t>
            </a:r>
            <a:endParaRPr/>
          </a:p>
        </p:txBody>
      </p:sp>
      <p:sp>
        <p:nvSpPr>
          <p:cNvPr id="123" name="Google Shape;123;p21"/>
          <p:cNvSpPr txBox="1"/>
          <p:nvPr>
            <p:ph type="title"/>
          </p:nvPr>
        </p:nvSpPr>
        <p:spPr>
          <a:xfrm>
            <a:off x="319090" y="972000"/>
            <a:ext cx="8508900" cy="384900"/>
          </a:xfrm>
          <a:prstGeom prst="rect">
            <a:avLst/>
          </a:prstGeom>
          <a:noFill/>
          <a:ln>
            <a:noFill/>
          </a:ln>
        </p:spPr>
        <p:txBody>
          <a:bodyPr anchorCtr="0" anchor="t" bIns="0" lIns="0" spcFirstLastPara="1" rIns="0" wrap="square" tIns="0">
            <a:spAutoFit/>
          </a:bodyPr>
          <a:lstStyle/>
          <a:p>
            <a:pPr indent="0" lvl="0" marL="0" rtl="0" algn="l">
              <a:lnSpc>
                <a:spcPct val="128000"/>
              </a:lnSpc>
              <a:spcBef>
                <a:spcPts val="0"/>
              </a:spcBef>
              <a:spcAft>
                <a:spcPts val="0"/>
              </a:spcAft>
              <a:buSzPts val="1400"/>
              <a:buNone/>
            </a:pPr>
            <a:r>
              <a:rPr b="1" lang="en-GB">
                <a:solidFill>
                  <a:schemeClr val="lt2"/>
                </a:solidFill>
                <a:latin typeface="Arial"/>
                <a:ea typeface="Arial"/>
                <a:cs typeface="Arial"/>
                <a:sym typeface="Arial"/>
              </a:rPr>
              <a:t>Outline</a:t>
            </a:r>
            <a:endParaRPr b="1">
              <a:solidFill>
                <a:schemeClr val="lt2"/>
              </a:solidFill>
              <a:latin typeface="Arial"/>
              <a:ea typeface="Arial"/>
              <a:cs typeface="Arial"/>
              <a:sym typeface="Arial"/>
            </a:endParaRPr>
          </a:p>
        </p:txBody>
      </p:sp>
      <p:sp>
        <p:nvSpPr>
          <p:cNvPr id="124" name="Google Shape;124;p2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125" name="Google Shape;125;p21"/>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b="1" lang="en-GB" sz="800"/>
              <a:t> </a:t>
            </a:r>
            <a:r>
              <a:rPr lang="en-GB" sz="800">
                <a:latin typeface="Arial"/>
                <a:ea typeface="Arial"/>
                <a:cs typeface="Arial"/>
                <a:sym typeface="Arial"/>
              </a:rPr>
              <a:t>|</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126" name="Google Shape;126;p21"/>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9"/>
          <p:cNvSpPr txBox="1"/>
          <p:nvPr>
            <p:ph idx="12" type="sldNum"/>
          </p:nvPr>
        </p:nvSpPr>
        <p:spPr>
          <a:xfrm>
            <a:off x="8240400" y="4860000"/>
            <a:ext cx="601500" cy="273900"/>
          </a:xfrm>
          <a:prstGeom prst="rect">
            <a:avLst/>
          </a:prstGeom>
          <a:noFill/>
          <a:ln>
            <a:noFill/>
          </a:ln>
        </p:spPr>
        <p:txBody>
          <a:bodyPr anchorCtr="0" anchor="ctr" bIns="45700" lIns="0" spcFirstLastPara="1" rIns="0" wrap="square" tIns="45700">
            <a:noAutofit/>
          </a:bodyPr>
          <a:lstStyle/>
          <a:p>
            <a:pPr indent="0" lvl="0" marL="0" marR="0" rtl="0" algn="r">
              <a:lnSpc>
                <a:spcPct val="100000"/>
              </a:lnSpc>
              <a:spcBef>
                <a:spcPts val="0"/>
              </a:spcBef>
              <a:spcAft>
                <a:spcPts val="0"/>
              </a:spcAft>
              <a:buClr>
                <a:srgbClr val="FFFFFF"/>
              </a:buClr>
              <a:buSzPts val="1100"/>
              <a:buFont typeface="Arial"/>
              <a:buNone/>
            </a:pPr>
            <a:fld id="{00000000-1234-1234-1234-123412341234}" type="slidenum">
              <a:rPr b="0" i="0" lang="en-GB" sz="1100" u="none" cap="none" strike="noStrike">
                <a:solidFill>
                  <a:srgbClr val="FFFFFF"/>
                </a:solidFill>
                <a:latin typeface="Arial"/>
                <a:ea typeface="Arial"/>
                <a:cs typeface="Arial"/>
                <a:sym typeface="Arial"/>
              </a:rPr>
              <a:t>‹#›</a:t>
            </a:fld>
            <a:endParaRPr b="0" i="0" sz="1100" u="none" cap="none" strike="noStrike">
              <a:solidFill>
                <a:srgbClr val="FFFFFF"/>
              </a:solidFill>
              <a:latin typeface="Arial"/>
              <a:ea typeface="Arial"/>
              <a:cs typeface="Arial"/>
              <a:sym typeface="Arial"/>
            </a:endParaRPr>
          </a:p>
        </p:txBody>
      </p:sp>
      <p:sp>
        <p:nvSpPr>
          <p:cNvPr id="351" name="Google Shape;351;p39"/>
          <p:cNvSpPr txBox="1"/>
          <p:nvPr>
            <p:ph idx="1" type="body"/>
          </p:nvPr>
        </p:nvSpPr>
        <p:spPr>
          <a:xfrm>
            <a:off x="304812" y="2159705"/>
            <a:ext cx="8927100" cy="82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5400"/>
              <a:t>3D Mesh Generation </a:t>
            </a:r>
            <a:endParaRPr/>
          </a:p>
        </p:txBody>
      </p:sp>
      <p:pic>
        <p:nvPicPr>
          <p:cNvPr id="352" name="Google Shape;352;p39"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353" name="Google Shape;353;p39"/>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Segmentation Methods</a:t>
            </a:r>
            <a:endParaRPr sz="1600">
              <a:solidFill>
                <a:schemeClr val="accent1"/>
              </a:solidFill>
              <a:latin typeface="Arial"/>
              <a:ea typeface="Arial"/>
              <a:cs typeface="Arial"/>
              <a:sym typeface="Arial"/>
            </a:endParaRPr>
          </a:p>
        </p:txBody>
      </p:sp>
      <p:sp>
        <p:nvSpPr>
          <p:cNvPr id="359" name="Google Shape;359;p40"/>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360" name="Google Shape;360;p40"/>
          <p:cNvSpPr txBox="1"/>
          <p:nvPr>
            <p:ph idx="1" type="body"/>
          </p:nvPr>
        </p:nvSpPr>
        <p:spPr>
          <a:xfrm>
            <a:off x="318024" y="1032450"/>
            <a:ext cx="7672800" cy="27576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b="1" lang="en-GB" sz="1600"/>
              <a:t>Grounded-Sam-2: </a:t>
            </a:r>
            <a:r>
              <a:rPr b="1" lang="en-GB" sz="1600"/>
              <a:t>Grounding</a:t>
            </a:r>
            <a:r>
              <a:rPr b="1" lang="en-GB" sz="1600"/>
              <a:t> DINO + SAM2 (</a:t>
            </a:r>
            <a:r>
              <a:rPr b="1" lang="en-GB" sz="1600"/>
              <a:t>Pipeline)</a:t>
            </a:r>
            <a:endParaRPr b="1" sz="1600"/>
          </a:p>
          <a:p>
            <a:pPr indent="-158750" lvl="0" marL="400050" rtl="0" algn="l">
              <a:lnSpc>
                <a:spcPct val="114000"/>
              </a:lnSpc>
              <a:spcBef>
                <a:spcPts val="0"/>
              </a:spcBef>
              <a:spcAft>
                <a:spcPts val="0"/>
              </a:spcAft>
              <a:buSzPts val="1200"/>
              <a:buChar char="•"/>
            </a:pPr>
            <a:r>
              <a:rPr lang="en-GB" sz="1200"/>
              <a:t>We need </a:t>
            </a:r>
            <a:r>
              <a:rPr b="1" lang="en-GB" sz="1200"/>
              <a:t>unique description</a:t>
            </a:r>
            <a:r>
              <a:rPr lang="en-GB" sz="1200"/>
              <a:t> for this target in a scene. </a:t>
            </a:r>
            <a:endParaRPr sz="1200"/>
          </a:p>
          <a:p>
            <a:pPr indent="-158750" lvl="0" marL="400050" rtl="0" algn="l">
              <a:lnSpc>
                <a:spcPct val="114000"/>
              </a:lnSpc>
              <a:spcBef>
                <a:spcPts val="0"/>
              </a:spcBef>
              <a:spcAft>
                <a:spcPts val="0"/>
              </a:spcAft>
              <a:buSzPts val="1200"/>
              <a:buChar char="•"/>
            </a:pPr>
            <a:r>
              <a:rPr lang="en-GB" sz="1200"/>
              <a:t>We </a:t>
            </a:r>
            <a:r>
              <a:rPr b="1" lang="en-GB" sz="1200"/>
              <a:t>cannot use overly specific names</a:t>
            </a:r>
            <a:r>
              <a:rPr lang="en-GB" sz="1200"/>
              <a:t>. It would </a:t>
            </a:r>
            <a:r>
              <a:rPr b="1" lang="en-GB" sz="1200"/>
              <a:t>confuse </a:t>
            </a:r>
            <a:r>
              <a:rPr b="1" lang="en-GB" sz="1200"/>
              <a:t>Grounded-Sam-2</a:t>
            </a:r>
            <a:r>
              <a:rPr b="1" lang="en-GB" sz="1200"/>
              <a:t>’s segmentation</a:t>
            </a:r>
            <a:r>
              <a:rPr lang="en-GB" sz="1200"/>
              <a:t>.</a:t>
            </a:r>
            <a:endParaRPr sz="1200"/>
          </a:p>
          <a:p>
            <a:pPr indent="0" lvl="0" marL="228600" rtl="0" algn="l">
              <a:lnSpc>
                <a:spcPct val="114000"/>
              </a:lnSpc>
              <a:spcBef>
                <a:spcPts val="0"/>
              </a:spcBef>
              <a:spcAft>
                <a:spcPts val="0"/>
              </a:spcAft>
              <a:buClr>
                <a:schemeClr val="dk1"/>
              </a:buClr>
              <a:buSzPts val="1400"/>
              <a:buNone/>
            </a:pPr>
            <a:r>
              <a:t/>
            </a:r>
            <a:endParaRPr sz="1200">
              <a:solidFill>
                <a:schemeClr val="dk1"/>
              </a:solidFill>
              <a:latin typeface="Arial"/>
              <a:ea typeface="Arial"/>
              <a:cs typeface="Arial"/>
              <a:sym typeface="Arial"/>
            </a:endParaRPr>
          </a:p>
        </p:txBody>
      </p:sp>
      <p:pic>
        <p:nvPicPr>
          <p:cNvPr id="361" name="Google Shape;361;p40"/>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362" name="Google Shape;362;p40"/>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363" name="Google Shape;363;p40"/>
          <p:cNvPicPr preferRelativeResize="0"/>
          <p:nvPr/>
        </p:nvPicPr>
        <p:blipFill>
          <a:blip r:embed="rId4">
            <a:alphaModFix/>
          </a:blip>
          <a:stretch>
            <a:fillRect/>
          </a:stretch>
        </p:blipFill>
        <p:spPr>
          <a:xfrm>
            <a:off x="4479275" y="1772475"/>
            <a:ext cx="3511551" cy="2602500"/>
          </a:xfrm>
          <a:prstGeom prst="rect">
            <a:avLst/>
          </a:prstGeom>
          <a:noFill/>
          <a:ln>
            <a:noFill/>
          </a:ln>
        </p:spPr>
      </p:pic>
      <p:sp>
        <p:nvSpPr>
          <p:cNvPr id="364" name="Google Shape;364;p4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5" name="Google Shape;365;p40"/>
          <p:cNvSpPr txBox="1"/>
          <p:nvPr/>
        </p:nvSpPr>
        <p:spPr>
          <a:xfrm>
            <a:off x="318025" y="4505750"/>
            <a:ext cx="6670500" cy="48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Ren, T., Liu, S., Zeng, A., Lin, J., Li, K., Cao, H., ... &amp; Zhang, L. (2024). Grounded sam: Assembling open-world models for diverse visual tasks. arXiv preprint arXiv:2401.14159.</a:t>
            </a:r>
            <a:endParaRPr sz="600">
              <a:solidFill>
                <a:schemeClr val="dk1"/>
              </a:solidFill>
            </a:endParaRPr>
          </a:p>
          <a:p>
            <a:pPr indent="0" lvl="0" marL="0" rtl="0" algn="l">
              <a:spcBef>
                <a:spcPts val="100"/>
              </a:spcBef>
              <a:spcAft>
                <a:spcPts val="0"/>
              </a:spcAft>
              <a:buNone/>
            </a:pPr>
            <a:r>
              <a:rPr lang="en-GB" sz="600">
                <a:solidFill>
                  <a:schemeClr val="dk1"/>
                </a:solidFill>
              </a:rPr>
              <a:t>Ren, T., Jiang, Q., Liu, S., Zeng, Z., Liu, W., Gao, H., ... &amp; Zhang, L. (2024). Grounding dino 1.5: Advance the" edge" of open-set object detection. arXiv preprint arXiv:2405.10300.</a:t>
            </a:r>
            <a:endParaRPr sz="600">
              <a:solidFill>
                <a:schemeClr val="dk1"/>
              </a:solidFill>
            </a:endParaRPr>
          </a:p>
          <a:p>
            <a:pPr indent="0" lvl="0" marL="0" rtl="0" algn="l">
              <a:spcBef>
                <a:spcPts val="100"/>
              </a:spcBef>
              <a:spcAft>
                <a:spcPts val="100"/>
              </a:spcAft>
              <a:buNone/>
            </a:pPr>
            <a:r>
              <a:rPr lang="en-GB" sz="600">
                <a:solidFill>
                  <a:schemeClr val="dk1"/>
                </a:solidFill>
              </a:rPr>
              <a:t>Ravi, N., Gabeur, V., Hu, Y. T., Hu, R., Ryali, C., Ma, T., ... &amp; Feichtenhofer, C. (2024). Sam 2: Segment anything in images and videos. arXiv preprint arXiv:2408.00714.</a:t>
            </a:r>
            <a:endParaRPr sz="600">
              <a:solidFill>
                <a:schemeClr val="dk1"/>
              </a:solidFill>
            </a:endParaRPr>
          </a:p>
        </p:txBody>
      </p:sp>
      <p:sp>
        <p:nvSpPr>
          <p:cNvPr id="366" name="Google Shape;366;p40"/>
          <p:cNvSpPr txBox="1"/>
          <p:nvPr/>
        </p:nvSpPr>
        <p:spPr>
          <a:xfrm>
            <a:off x="1535375" y="4308300"/>
            <a:ext cx="272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a:t>
            </a:r>
            <a:r>
              <a:rPr i="1" lang="en-GB" sz="1000">
                <a:solidFill>
                  <a:schemeClr val="dk1"/>
                </a:solidFill>
              </a:rPr>
              <a:t>Original Scene</a:t>
            </a:r>
            <a:r>
              <a:rPr i="1" lang="en-GB" sz="1000">
                <a:solidFill>
                  <a:schemeClr val="dk1"/>
                </a:solidFill>
              </a:rPr>
              <a:t> </a:t>
            </a:r>
            <a:r>
              <a:rPr i="1" lang="en-GB" sz="1000">
                <a:solidFill>
                  <a:schemeClr val="dk1"/>
                </a:solidFill>
              </a:rPr>
              <a:t>Input</a:t>
            </a:r>
            <a:endParaRPr i="1" sz="1000">
              <a:solidFill>
                <a:schemeClr val="dk1"/>
              </a:solidFill>
            </a:endParaRPr>
          </a:p>
        </p:txBody>
      </p:sp>
      <p:sp>
        <p:nvSpPr>
          <p:cNvPr id="367" name="Google Shape;367;p40"/>
          <p:cNvSpPr txBox="1"/>
          <p:nvPr/>
        </p:nvSpPr>
        <p:spPr>
          <a:xfrm>
            <a:off x="4877250" y="43083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a:t>
            </a:r>
            <a:r>
              <a:rPr i="1" lang="en-GB" sz="1000">
                <a:solidFill>
                  <a:schemeClr val="dk1"/>
                </a:solidFill>
              </a:rPr>
              <a:t>Selection Result from Grounded-Sam-2</a:t>
            </a:r>
            <a:endParaRPr i="1" sz="1000">
              <a:solidFill>
                <a:schemeClr val="dk1"/>
              </a:solidFill>
            </a:endParaRPr>
          </a:p>
        </p:txBody>
      </p:sp>
      <p:pic>
        <p:nvPicPr>
          <p:cNvPr id="368" name="Google Shape;368;p40"/>
          <p:cNvPicPr preferRelativeResize="0"/>
          <p:nvPr/>
        </p:nvPicPr>
        <p:blipFill>
          <a:blip r:embed="rId5">
            <a:alphaModFix/>
          </a:blip>
          <a:stretch>
            <a:fillRect/>
          </a:stretch>
        </p:blipFill>
        <p:spPr>
          <a:xfrm>
            <a:off x="770725" y="1772475"/>
            <a:ext cx="3347817" cy="260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1"/>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400"/>
              <a:buFont typeface="Arial"/>
              <a:buNone/>
            </a:pPr>
            <a:r>
              <a:rPr b="1" lang="en-GB">
                <a:solidFill>
                  <a:schemeClr val="lt2"/>
                </a:solidFill>
              </a:rPr>
              <a:t>Preprocess methods</a:t>
            </a:r>
            <a:endParaRPr sz="1600">
              <a:solidFill>
                <a:schemeClr val="accent1"/>
              </a:solidFill>
              <a:latin typeface="Arial"/>
              <a:ea typeface="Arial"/>
              <a:cs typeface="Arial"/>
              <a:sym typeface="Arial"/>
            </a:endParaRPr>
          </a:p>
        </p:txBody>
      </p:sp>
      <p:sp>
        <p:nvSpPr>
          <p:cNvPr id="374" name="Google Shape;374;p4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375" name="Google Shape;375;p41"/>
          <p:cNvPicPr preferRelativeResize="0"/>
          <p:nvPr/>
        </p:nvPicPr>
        <p:blipFill rotWithShape="1">
          <a:blip r:embed="rId4">
            <a:alphaModFix/>
          </a:blip>
          <a:srcRect b="0" l="0" r="0" t="0"/>
          <a:stretch/>
        </p:blipFill>
        <p:spPr>
          <a:xfrm>
            <a:off x="7261546" y="135063"/>
            <a:ext cx="983780" cy="691150"/>
          </a:xfrm>
          <a:prstGeom prst="rect">
            <a:avLst/>
          </a:prstGeom>
          <a:noFill/>
          <a:ln>
            <a:noFill/>
          </a:ln>
        </p:spPr>
      </p:pic>
      <p:sp>
        <p:nvSpPr>
          <p:cNvPr id="376" name="Google Shape;376;p41"/>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377" name="Google Shape;377;p41"/>
          <p:cNvSpPr txBox="1"/>
          <p:nvPr/>
        </p:nvSpPr>
        <p:spPr>
          <a:xfrm>
            <a:off x="276050" y="2863825"/>
            <a:ext cx="29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595959"/>
                </a:solidFill>
              </a:rPr>
              <a:t>0</a:t>
            </a:r>
            <a:endParaRPr sz="1200">
              <a:solidFill>
                <a:srgbClr val="595959"/>
              </a:solidFill>
            </a:endParaRPr>
          </a:p>
        </p:txBody>
      </p:sp>
      <p:sp>
        <p:nvSpPr>
          <p:cNvPr id="378" name="Google Shape;378;p41"/>
          <p:cNvSpPr txBox="1"/>
          <p:nvPr/>
        </p:nvSpPr>
        <p:spPr>
          <a:xfrm>
            <a:off x="2029407" y="2831349"/>
            <a:ext cx="359100" cy="353100"/>
          </a:xfrm>
          <a:prstGeom prst="rect">
            <a:avLst/>
          </a:prstGeom>
          <a:noFill/>
          <a:ln>
            <a:noFill/>
          </a:ln>
        </p:spPr>
        <p:txBody>
          <a:bodyPr anchorCtr="0" anchor="t" bIns="87375" lIns="87375" spcFirstLastPara="1" rIns="87375" wrap="square" tIns="87375">
            <a:spAutoFit/>
          </a:bodyPr>
          <a:lstStyle/>
          <a:p>
            <a:pPr indent="0" lvl="0" marL="0" rtl="0" algn="l">
              <a:spcBef>
                <a:spcPts val="0"/>
              </a:spcBef>
              <a:spcAft>
                <a:spcPts val="0"/>
              </a:spcAft>
              <a:buNone/>
            </a:pPr>
            <a:r>
              <a:rPr lang="en-GB" sz="1146">
                <a:solidFill>
                  <a:srgbClr val="595959"/>
                </a:solidFill>
              </a:rPr>
              <a:t>1</a:t>
            </a:r>
            <a:r>
              <a:rPr lang="en-GB" sz="1146">
                <a:solidFill>
                  <a:srgbClr val="595959"/>
                </a:solidFill>
              </a:rPr>
              <a:t>0</a:t>
            </a:r>
            <a:endParaRPr sz="1146">
              <a:solidFill>
                <a:srgbClr val="595959"/>
              </a:solidFill>
            </a:endParaRPr>
          </a:p>
        </p:txBody>
      </p:sp>
      <p:sp>
        <p:nvSpPr>
          <p:cNvPr id="379" name="Google Shape;379;p41"/>
          <p:cNvSpPr txBox="1"/>
          <p:nvPr/>
        </p:nvSpPr>
        <p:spPr>
          <a:xfrm>
            <a:off x="3690314" y="2831338"/>
            <a:ext cx="359100" cy="353100"/>
          </a:xfrm>
          <a:prstGeom prst="rect">
            <a:avLst/>
          </a:prstGeom>
          <a:noFill/>
          <a:ln>
            <a:noFill/>
          </a:ln>
        </p:spPr>
        <p:txBody>
          <a:bodyPr anchorCtr="0" anchor="t" bIns="87375" lIns="87375" spcFirstLastPara="1" rIns="87375" wrap="square" tIns="87375">
            <a:spAutoFit/>
          </a:bodyPr>
          <a:lstStyle/>
          <a:p>
            <a:pPr indent="0" lvl="0" marL="0" rtl="0" algn="l">
              <a:spcBef>
                <a:spcPts val="0"/>
              </a:spcBef>
              <a:spcAft>
                <a:spcPts val="0"/>
              </a:spcAft>
              <a:buNone/>
            </a:pPr>
            <a:r>
              <a:rPr lang="en-GB" sz="1146">
                <a:solidFill>
                  <a:srgbClr val="595959"/>
                </a:solidFill>
              </a:rPr>
              <a:t>20</a:t>
            </a:r>
            <a:endParaRPr sz="1146">
              <a:solidFill>
                <a:srgbClr val="595959"/>
              </a:solidFill>
            </a:endParaRPr>
          </a:p>
        </p:txBody>
      </p:sp>
      <p:sp>
        <p:nvSpPr>
          <p:cNvPr id="380" name="Google Shape;380;p41"/>
          <p:cNvSpPr txBox="1"/>
          <p:nvPr/>
        </p:nvSpPr>
        <p:spPr>
          <a:xfrm>
            <a:off x="5351244" y="2831349"/>
            <a:ext cx="359100" cy="353100"/>
          </a:xfrm>
          <a:prstGeom prst="rect">
            <a:avLst/>
          </a:prstGeom>
          <a:noFill/>
          <a:ln>
            <a:noFill/>
          </a:ln>
        </p:spPr>
        <p:txBody>
          <a:bodyPr anchorCtr="0" anchor="t" bIns="87375" lIns="87375" spcFirstLastPara="1" rIns="87375" wrap="square" tIns="87375">
            <a:spAutoFit/>
          </a:bodyPr>
          <a:lstStyle/>
          <a:p>
            <a:pPr indent="0" lvl="0" marL="0" rtl="0" algn="l">
              <a:spcBef>
                <a:spcPts val="0"/>
              </a:spcBef>
              <a:spcAft>
                <a:spcPts val="0"/>
              </a:spcAft>
              <a:buNone/>
            </a:pPr>
            <a:r>
              <a:rPr lang="en-GB" sz="1146">
                <a:solidFill>
                  <a:srgbClr val="595959"/>
                </a:solidFill>
              </a:rPr>
              <a:t>30</a:t>
            </a:r>
            <a:endParaRPr sz="1146">
              <a:solidFill>
                <a:srgbClr val="595959"/>
              </a:solidFill>
            </a:endParaRPr>
          </a:p>
        </p:txBody>
      </p:sp>
      <p:sp>
        <p:nvSpPr>
          <p:cNvPr id="381" name="Google Shape;381;p41"/>
          <p:cNvSpPr txBox="1"/>
          <p:nvPr/>
        </p:nvSpPr>
        <p:spPr>
          <a:xfrm>
            <a:off x="7075048" y="2831349"/>
            <a:ext cx="359100" cy="353100"/>
          </a:xfrm>
          <a:prstGeom prst="rect">
            <a:avLst/>
          </a:prstGeom>
          <a:noFill/>
          <a:ln>
            <a:noFill/>
          </a:ln>
        </p:spPr>
        <p:txBody>
          <a:bodyPr anchorCtr="0" anchor="t" bIns="87375" lIns="87375" spcFirstLastPara="1" rIns="87375" wrap="square" tIns="87375">
            <a:spAutoFit/>
          </a:bodyPr>
          <a:lstStyle/>
          <a:p>
            <a:pPr indent="0" lvl="0" marL="0" rtl="0" algn="l">
              <a:spcBef>
                <a:spcPts val="0"/>
              </a:spcBef>
              <a:spcAft>
                <a:spcPts val="0"/>
              </a:spcAft>
              <a:buNone/>
            </a:pPr>
            <a:r>
              <a:rPr lang="en-GB" sz="1146">
                <a:solidFill>
                  <a:srgbClr val="595959"/>
                </a:solidFill>
              </a:rPr>
              <a:t>40</a:t>
            </a:r>
            <a:endParaRPr sz="1146">
              <a:solidFill>
                <a:srgbClr val="595959"/>
              </a:solidFill>
            </a:endParaRPr>
          </a:p>
        </p:txBody>
      </p:sp>
      <p:sp>
        <p:nvSpPr>
          <p:cNvPr id="382" name="Google Shape;382;p41"/>
          <p:cNvSpPr txBox="1"/>
          <p:nvPr/>
        </p:nvSpPr>
        <p:spPr>
          <a:xfrm>
            <a:off x="234200" y="4143318"/>
            <a:ext cx="359100" cy="352800"/>
          </a:xfrm>
          <a:prstGeom prst="rect">
            <a:avLst/>
          </a:prstGeom>
          <a:noFill/>
          <a:ln>
            <a:noFill/>
          </a:ln>
        </p:spPr>
        <p:txBody>
          <a:bodyPr anchorCtr="0" anchor="t" bIns="87325" lIns="87325" spcFirstLastPara="1" rIns="87325" wrap="square" tIns="87325">
            <a:spAutoFit/>
          </a:bodyPr>
          <a:lstStyle/>
          <a:p>
            <a:pPr indent="0" lvl="0" marL="0" rtl="0" algn="l">
              <a:spcBef>
                <a:spcPts val="0"/>
              </a:spcBef>
              <a:spcAft>
                <a:spcPts val="0"/>
              </a:spcAft>
              <a:buNone/>
            </a:pPr>
            <a:r>
              <a:rPr lang="en-GB" sz="1146">
                <a:solidFill>
                  <a:srgbClr val="595959"/>
                </a:solidFill>
              </a:rPr>
              <a:t>50</a:t>
            </a:r>
            <a:endParaRPr sz="1146">
              <a:solidFill>
                <a:srgbClr val="595959"/>
              </a:solidFill>
            </a:endParaRPr>
          </a:p>
        </p:txBody>
      </p:sp>
      <p:sp>
        <p:nvSpPr>
          <p:cNvPr id="383" name="Google Shape;383;p41"/>
          <p:cNvSpPr txBox="1"/>
          <p:nvPr/>
        </p:nvSpPr>
        <p:spPr>
          <a:xfrm>
            <a:off x="2007501" y="4143318"/>
            <a:ext cx="359100" cy="352800"/>
          </a:xfrm>
          <a:prstGeom prst="rect">
            <a:avLst/>
          </a:prstGeom>
          <a:noFill/>
          <a:ln>
            <a:noFill/>
          </a:ln>
        </p:spPr>
        <p:txBody>
          <a:bodyPr anchorCtr="0" anchor="t" bIns="87325" lIns="87325" spcFirstLastPara="1" rIns="87325" wrap="square" tIns="87325">
            <a:spAutoFit/>
          </a:bodyPr>
          <a:lstStyle/>
          <a:p>
            <a:pPr indent="0" lvl="0" marL="0" rtl="0" algn="l">
              <a:spcBef>
                <a:spcPts val="0"/>
              </a:spcBef>
              <a:spcAft>
                <a:spcPts val="0"/>
              </a:spcAft>
              <a:buNone/>
            </a:pPr>
            <a:r>
              <a:rPr lang="en-GB" sz="1146">
                <a:solidFill>
                  <a:srgbClr val="595959"/>
                </a:solidFill>
              </a:rPr>
              <a:t>60</a:t>
            </a:r>
            <a:endParaRPr sz="1146">
              <a:solidFill>
                <a:srgbClr val="595959"/>
              </a:solidFill>
            </a:endParaRPr>
          </a:p>
        </p:txBody>
      </p:sp>
      <p:sp>
        <p:nvSpPr>
          <p:cNvPr id="384" name="Google Shape;384;p41"/>
          <p:cNvSpPr txBox="1"/>
          <p:nvPr/>
        </p:nvSpPr>
        <p:spPr>
          <a:xfrm>
            <a:off x="3659698" y="4143318"/>
            <a:ext cx="359100" cy="352800"/>
          </a:xfrm>
          <a:prstGeom prst="rect">
            <a:avLst/>
          </a:prstGeom>
          <a:noFill/>
          <a:ln>
            <a:noFill/>
          </a:ln>
        </p:spPr>
        <p:txBody>
          <a:bodyPr anchorCtr="0" anchor="t" bIns="87325" lIns="87325" spcFirstLastPara="1" rIns="87325" wrap="square" tIns="87325">
            <a:spAutoFit/>
          </a:bodyPr>
          <a:lstStyle/>
          <a:p>
            <a:pPr indent="0" lvl="0" marL="0" rtl="0" algn="l">
              <a:spcBef>
                <a:spcPts val="0"/>
              </a:spcBef>
              <a:spcAft>
                <a:spcPts val="0"/>
              </a:spcAft>
              <a:buNone/>
            </a:pPr>
            <a:r>
              <a:rPr lang="en-GB" sz="1146">
                <a:solidFill>
                  <a:srgbClr val="595959"/>
                </a:solidFill>
              </a:rPr>
              <a:t>70</a:t>
            </a:r>
            <a:endParaRPr sz="1146">
              <a:solidFill>
                <a:srgbClr val="595959"/>
              </a:solidFill>
            </a:endParaRPr>
          </a:p>
        </p:txBody>
      </p:sp>
      <p:sp>
        <p:nvSpPr>
          <p:cNvPr id="385" name="Google Shape;385;p41"/>
          <p:cNvSpPr txBox="1"/>
          <p:nvPr/>
        </p:nvSpPr>
        <p:spPr>
          <a:xfrm>
            <a:off x="5380823" y="4143318"/>
            <a:ext cx="359100" cy="352800"/>
          </a:xfrm>
          <a:prstGeom prst="rect">
            <a:avLst/>
          </a:prstGeom>
          <a:noFill/>
          <a:ln>
            <a:noFill/>
          </a:ln>
        </p:spPr>
        <p:txBody>
          <a:bodyPr anchorCtr="0" anchor="t" bIns="87325" lIns="87325" spcFirstLastPara="1" rIns="87325" wrap="square" tIns="87325">
            <a:spAutoFit/>
          </a:bodyPr>
          <a:lstStyle/>
          <a:p>
            <a:pPr indent="0" lvl="0" marL="0" rtl="0" algn="l">
              <a:spcBef>
                <a:spcPts val="0"/>
              </a:spcBef>
              <a:spcAft>
                <a:spcPts val="0"/>
              </a:spcAft>
              <a:buNone/>
            </a:pPr>
            <a:r>
              <a:rPr lang="en-GB" sz="1146">
                <a:solidFill>
                  <a:srgbClr val="595959"/>
                </a:solidFill>
              </a:rPr>
              <a:t>80</a:t>
            </a:r>
            <a:endParaRPr sz="1146">
              <a:solidFill>
                <a:srgbClr val="595959"/>
              </a:solidFill>
            </a:endParaRPr>
          </a:p>
        </p:txBody>
      </p:sp>
      <p:sp>
        <p:nvSpPr>
          <p:cNvPr id="386" name="Google Shape;386;p41"/>
          <p:cNvSpPr txBox="1"/>
          <p:nvPr/>
        </p:nvSpPr>
        <p:spPr>
          <a:xfrm>
            <a:off x="7101936" y="4143318"/>
            <a:ext cx="359100" cy="352800"/>
          </a:xfrm>
          <a:prstGeom prst="rect">
            <a:avLst/>
          </a:prstGeom>
          <a:noFill/>
          <a:ln>
            <a:noFill/>
          </a:ln>
        </p:spPr>
        <p:txBody>
          <a:bodyPr anchorCtr="0" anchor="t" bIns="87325" lIns="87325" spcFirstLastPara="1" rIns="87325" wrap="square" tIns="87325">
            <a:spAutoFit/>
          </a:bodyPr>
          <a:lstStyle/>
          <a:p>
            <a:pPr indent="0" lvl="0" marL="0" rtl="0" algn="l">
              <a:spcBef>
                <a:spcPts val="0"/>
              </a:spcBef>
              <a:spcAft>
                <a:spcPts val="0"/>
              </a:spcAft>
              <a:buNone/>
            </a:pPr>
            <a:r>
              <a:rPr lang="en-GB" sz="1146">
                <a:solidFill>
                  <a:srgbClr val="595959"/>
                </a:solidFill>
              </a:rPr>
              <a:t>90</a:t>
            </a:r>
            <a:endParaRPr sz="1146">
              <a:solidFill>
                <a:srgbClr val="595959"/>
              </a:solidFill>
            </a:endParaRPr>
          </a:p>
        </p:txBody>
      </p:sp>
      <p:pic>
        <p:nvPicPr>
          <p:cNvPr id="387" name="Google Shape;387;p41" title="000000_scene2_cup_bbox.gif"/>
          <p:cNvPicPr preferRelativeResize="0"/>
          <p:nvPr/>
        </p:nvPicPr>
        <p:blipFill>
          <a:blip r:embed="rId5">
            <a:alphaModFix/>
          </a:blip>
          <a:stretch>
            <a:fillRect/>
          </a:stretch>
        </p:blipFill>
        <p:spPr>
          <a:xfrm>
            <a:off x="706450" y="2148619"/>
            <a:ext cx="1281383" cy="1281382"/>
          </a:xfrm>
          <a:prstGeom prst="rect">
            <a:avLst/>
          </a:prstGeom>
          <a:noFill/>
          <a:ln>
            <a:noFill/>
          </a:ln>
        </p:spPr>
      </p:pic>
      <p:pic>
        <p:nvPicPr>
          <p:cNvPr id="388" name="Google Shape;388;p41" title="000000_scene2_cup_focus1.gif"/>
          <p:cNvPicPr preferRelativeResize="0"/>
          <p:nvPr/>
        </p:nvPicPr>
        <p:blipFill>
          <a:blip r:embed="rId6">
            <a:alphaModFix/>
          </a:blip>
          <a:stretch>
            <a:fillRect/>
          </a:stretch>
        </p:blipFill>
        <p:spPr>
          <a:xfrm>
            <a:off x="2388669" y="2148153"/>
            <a:ext cx="1246499" cy="1246499"/>
          </a:xfrm>
          <a:prstGeom prst="rect">
            <a:avLst/>
          </a:prstGeom>
          <a:noFill/>
          <a:ln>
            <a:noFill/>
          </a:ln>
        </p:spPr>
      </p:pic>
      <p:pic>
        <p:nvPicPr>
          <p:cNvPr id="389" name="Google Shape;389;p41" title="000000_scene2_cup_focus2.gif"/>
          <p:cNvPicPr preferRelativeResize="0"/>
          <p:nvPr/>
        </p:nvPicPr>
        <p:blipFill>
          <a:blip r:embed="rId7">
            <a:alphaModFix/>
          </a:blip>
          <a:stretch>
            <a:fillRect/>
          </a:stretch>
        </p:blipFill>
        <p:spPr>
          <a:xfrm>
            <a:off x="4124464" y="2169489"/>
            <a:ext cx="1281382" cy="1281382"/>
          </a:xfrm>
          <a:prstGeom prst="rect">
            <a:avLst/>
          </a:prstGeom>
          <a:noFill/>
          <a:ln>
            <a:noFill/>
          </a:ln>
        </p:spPr>
      </p:pic>
      <p:pic>
        <p:nvPicPr>
          <p:cNvPr id="390" name="Google Shape;390;p41" title="000000_scene2_cup_focus3.gif"/>
          <p:cNvPicPr preferRelativeResize="0"/>
          <p:nvPr/>
        </p:nvPicPr>
        <p:blipFill>
          <a:blip r:embed="rId8">
            <a:alphaModFix/>
          </a:blip>
          <a:stretch>
            <a:fillRect/>
          </a:stretch>
        </p:blipFill>
        <p:spPr>
          <a:xfrm>
            <a:off x="5821380" y="2226651"/>
            <a:ext cx="1246523" cy="1246548"/>
          </a:xfrm>
          <a:prstGeom prst="rect">
            <a:avLst/>
          </a:prstGeom>
          <a:noFill/>
          <a:ln>
            <a:noFill/>
          </a:ln>
        </p:spPr>
      </p:pic>
      <p:pic>
        <p:nvPicPr>
          <p:cNvPr id="391" name="Google Shape;391;p41" title="000000_scene2_cup_focus4.gif"/>
          <p:cNvPicPr preferRelativeResize="0"/>
          <p:nvPr/>
        </p:nvPicPr>
        <p:blipFill>
          <a:blip r:embed="rId9">
            <a:alphaModFix/>
          </a:blip>
          <a:stretch>
            <a:fillRect/>
          </a:stretch>
        </p:blipFill>
        <p:spPr>
          <a:xfrm>
            <a:off x="7473160" y="2130700"/>
            <a:ext cx="1281383" cy="1281383"/>
          </a:xfrm>
          <a:prstGeom prst="rect">
            <a:avLst/>
          </a:prstGeom>
          <a:noFill/>
          <a:ln>
            <a:noFill/>
          </a:ln>
        </p:spPr>
      </p:pic>
      <p:pic>
        <p:nvPicPr>
          <p:cNvPr id="392" name="Google Shape;392;p41" title="000000_scene2_cup_focus5.gif"/>
          <p:cNvPicPr preferRelativeResize="0"/>
          <p:nvPr/>
        </p:nvPicPr>
        <p:blipFill>
          <a:blip r:embed="rId10">
            <a:alphaModFix/>
          </a:blip>
          <a:stretch>
            <a:fillRect/>
          </a:stretch>
        </p:blipFill>
        <p:spPr>
          <a:xfrm>
            <a:off x="645858" y="3606700"/>
            <a:ext cx="1245816" cy="1245816"/>
          </a:xfrm>
          <a:prstGeom prst="rect">
            <a:avLst/>
          </a:prstGeom>
          <a:noFill/>
          <a:ln>
            <a:noFill/>
          </a:ln>
        </p:spPr>
      </p:pic>
      <p:pic>
        <p:nvPicPr>
          <p:cNvPr id="393" name="Google Shape;393;p41" title="000000_scene2_cup_focus6.gif"/>
          <p:cNvPicPr preferRelativeResize="0"/>
          <p:nvPr/>
        </p:nvPicPr>
        <p:blipFill>
          <a:blip r:embed="rId11">
            <a:alphaModFix/>
          </a:blip>
          <a:stretch>
            <a:fillRect/>
          </a:stretch>
        </p:blipFill>
        <p:spPr>
          <a:xfrm>
            <a:off x="2364118" y="3672547"/>
            <a:ext cx="1245816" cy="1245816"/>
          </a:xfrm>
          <a:prstGeom prst="rect">
            <a:avLst/>
          </a:prstGeom>
          <a:noFill/>
          <a:ln>
            <a:noFill/>
          </a:ln>
        </p:spPr>
      </p:pic>
      <p:pic>
        <p:nvPicPr>
          <p:cNvPr id="394" name="Google Shape;394;p41" title="000000_scene2_cup_focus7.gif"/>
          <p:cNvPicPr preferRelativeResize="0"/>
          <p:nvPr/>
        </p:nvPicPr>
        <p:blipFill>
          <a:blip r:embed="rId12">
            <a:alphaModFix/>
          </a:blip>
          <a:stretch>
            <a:fillRect/>
          </a:stretch>
        </p:blipFill>
        <p:spPr>
          <a:xfrm>
            <a:off x="4098687" y="3637312"/>
            <a:ext cx="1245816" cy="1245816"/>
          </a:xfrm>
          <a:prstGeom prst="rect">
            <a:avLst/>
          </a:prstGeom>
          <a:noFill/>
          <a:ln>
            <a:noFill/>
          </a:ln>
        </p:spPr>
      </p:pic>
      <p:pic>
        <p:nvPicPr>
          <p:cNvPr id="395" name="Google Shape;395;p41" title="000000_scene2_cup_focus8.gif"/>
          <p:cNvPicPr preferRelativeResize="0"/>
          <p:nvPr/>
        </p:nvPicPr>
        <p:blipFill>
          <a:blip r:embed="rId13">
            <a:alphaModFix/>
          </a:blip>
          <a:stretch>
            <a:fillRect/>
          </a:stretch>
        </p:blipFill>
        <p:spPr>
          <a:xfrm>
            <a:off x="5833243" y="3672558"/>
            <a:ext cx="1245816" cy="1245841"/>
          </a:xfrm>
          <a:prstGeom prst="rect">
            <a:avLst/>
          </a:prstGeom>
          <a:noFill/>
          <a:ln>
            <a:noFill/>
          </a:ln>
        </p:spPr>
      </p:pic>
      <p:pic>
        <p:nvPicPr>
          <p:cNvPr id="396" name="Google Shape;396;p41"/>
          <p:cNvPicPr preferRelativeResize="0"/>
          <p:nvPr/>
        </p:nvPicPr>
        <p:blipFill>
          <a:blip r:embed="rId14">
            <a:alphaModFix/>
          </a:blip>
          <a:stretch>
            <a:fillRect/>
          </a:stretch>
        </p:blipFill>
        <p:spPr>
          <a:xfrm flipH="1">
            <a:off x="7497284" y="3619259"/>
            <a:ext cx="1245816" cy="1245816"/>
          </a:xfrm>
          <a:prstGeom prst="rect">
            <a:avLst/>
          </a:prstGeom>
          <a:noFill/>
          <a:ln>
            <a:noFill/>
          </a:ln>
        </p:spPr>
      </p:pic>
      <p:sp>
        <p:nvSpPr>
          <p:cNvPr id="397" name="Google Shape;397;p41"/>
          <p:cNvSpPr txBox="1"/>
          <p:nvPr/>
        </p:nvSpPr>
        <p:spPr>
          <a:xfrm>
            <a:off x="0" y="784900"/>
            <a:ext cx="6774900" cy="369300"/>
          </a:xfrm>
          <a:prstGeom prst="rect">
            <a:avLst/>
          </a:prstGeom>
          <a:noFill/>
          <a:ln>
            <a:noFill/>
          </a:ln>
        </p:spPr>
        <p:txBody>
          <a:bodyPr anchorCtr="0" anchor="t" bIns="91425" lIns="91425" spcFirstLastPara="1" rIns="91425" wrap="square" tIns="91425">
            <a:spAutoFit/>
          </a:bodyPr>
          <a:lstStyle/>
          <a:p>
            <a:pPr indent="0" lvl="0" marL="228600" rtl="0" algn="l">
              <a:lnSpc>
                <a:spcPct val="114000"/>
              </a:lnSpc>
              <a:spcBef>
                <a:spcPts val="0"/>
              </a:spcBef>
              <a:spcAft>
                <a:spcPts val="0"/>
              </a:spcAft>
              <a:buNone/>
            </a:pPr>
            <a:r>
              <a:rPr lang="en-GB" sz="1200">
                <a:solidFill>
                  <a:schemeClr val="dk1"/>
                </a:solidFill>
              </a:rPr>
              <a:t>Tr</a:t>
            </a:r>
            <a:r>
              <a:rPr lang="en-GB" sz="1200">
                <a:solidFill>
                  <a:schemeClr val="dk1"/>
                </a:solidFill>
              </a:rPr>
              <a:t>ied</a:t>
            </a:r>
            <a:r>
              <a:rPr lang="en-GB" sz="1200">
                <a:solidFill>
                  <a:schemeClr val="dk1"/>
                </a:solidFill>
              </a:rPr>
              <a:t> different preprocess method: </a:t>
            </a:r>
            <a:r>
              <a:rPr b="1" lang="en-GB" sz="1200">
                <a:solidFill>
                  <a:schemeClr val="dk1"/>
                </a:solidFill>
              </a:rPr>
              <a:t>Center, </a:t>
            </a:r>
            <a:r>
              <a:rPr b="1" lang="en-GB" sz="1200">
                <a:solidFill>
                  <a:schemeClr val="dk1"/>
                </a:solidFill>
              </a:rPr>
              <a:t>Padding</a:t>
            </a:r>
            <a:r>
              <a:rPr b="1" lang="en-GB" sz="1200">
                <a:solidFill>
                  <a:schemeClr val="dk1"/>
                </a:solidFill>
              </a:rPr>
              <a:t>(0%-100%), Rembg</a:t>
            </a:r>
            <a:endParaRPr b="1"/>
          </a:p>
        </p:txBody>
      </p:sp>
      <p:grpSp>
        <p:nvGrpSpPr>
          <p:cNvPr id="398" name="Google Shape;398;p41"/>
          <p:cNvGrpSpPr/>
          <p:nvPr/>
        </p:nvGrpSpPr>
        <p:grpSpPr>
          <a:xfrm>
            <a:off x="432199" y="1077087"/>
            <a:ext cx="8279601" cy="1009289"/>
            <a:chOff x="432199" y="1077087"/>
            <a:chExt cx="8279601" cy="1009289"/>
          </a:xfrm>
        </p:grpSpPr>
        <p:pic>
          <p:nvPicPr>
            <p:cNvPr id="399" name="Google Shape;399;p41"/>
            <p:cNvPicPr preferRelativeResize="0"/>
            <p:nvPr/>
          </p:nvPicPr>
          <p:blipFill>
            <a:blip r:embed="rId15">
              <a:alphaModFix/>
            </a:blip>
            <a:stretch>
              <a:fillRect/>
            </a:stretch>
          </p:blipFill>
          <p:spPr>
            <a:xfrm>
              <a:off x="432199" y="1077087"/>
              <a:ext cx="8279601" cy="515175"/>
            </a:xfrm>
            <a:prstGeom prst="rect">
              <a:avLst/>
            </a:prstGeom>
            <a:noFill/>
            <a:ln>
              <a:noFill/>
            </a:ln>
          </p:spPr>
        </p:pic>
        <p:pic>
          <p:nvPicPr>
            <p:cNvPr id="400" name="Google Shape;400;p41"/>
            <p:cNvPicPr preferRelativeResize="0"/>
            <p:nvPr/>
          </p:nvPicPr>
          <p:blipFill>
            <a:blip r:embed="rId16">
              <a:alphaModFix/>
            </a:blip>
            <a:stretch>
              <a:fillRect/>
            </a:stretch>
          </p:blipFill>
          <p:spPr>
            <a:xfrm>
              <a:off x="696263" y="1571200"/>
              <a:ext cx="7752423" cy="515175"/>
            </a:xfrm>
            <a:prstGeom prst="rect">
              <a:avLst/>
            </a:prstGeom>
            <a:noFill/>
            <a:ln>
              <a:noFill/>
            </a:ln>
          </p:spPr>
        </p:pic>
      </p:grpSp>
      <p:sp>
        <p:nvSpPr>
          <p:cNvPr id="401" name="Google Shape;401;p41"/>
          <p:cNvSpPr txBox="1"/>
          <p:nvPr/>
        </p:nvSpPr>
        <p:spPr>
          <a:xfrm>
            <a:off x="3265163" y="34945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Results form padding 0% - 100%</a:t>
            </a:r>
            <a:endParaRPr i="1" sz="1000">
              <a:solidFill>
                <a:schemeClr val="dk1"/>
              </a:solidFill>
            </a:endParaRPr>
          </a:p>
        </p:txBody>
      </p:sp>
      <p:sp>
        <p:nvSpPr>
          <p:cNvPr id="402" name="Google Shape;402;p41"/>
          <p:cNvSpPr txBox="1"/>
          <p:nvPr/>
        </p:nvSpPr>
        <p:spPr>
          <a:xfrm>
            <a:off x="3230488" y="19050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a:t>
            </a:r>
            <a:r>
              <a:rPr i="1" lang="en-GB" sz="1000">
                <a:solidFill>
                  <a:schemeClr val="dk1"/>
                </a:solidFill>
              </a:rPr>
              <a:t>Imput images </a:t>
            </a:r>
            <a:r>
              <a:rPr i="1" lang="en-GB" sz="1000">
                <a:solidFill>
                  <a:schemeClr val="dk1"/>
                </a:solidFill>
              </a:rPr>
              <a:t>form padding 0% - 100%</a:t>
            </a:r>
            <a:endParaRPr i="1" sz="1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09" name="Google Shape;409;p42"/>
          <p:cNvSpPr txBox="1"/>
          <p:nvPr/>
        </p:nvSpPr>
        <p:spPr>
          <a:xfrm>
            <a:off x="410000" y="853413"/>
            <a:ext cx="861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1"/>
                </a:solidFill>
              </a:rPr>
              <a:t>Centered + 30% padding </a:t>
            </a:r>
            <a:r>
              <a:rPr b="1" lang="en-GB">
                <a:solidFill>
                  <a:schemeClr val="dk1"/>
                </a:solidFill>
              </a:rPr>
              <a:t>has </a:t>
            </a:r>
            <a:r>
              <a:rPr b="1" lang="en-GB">
                <a:solidFill>
                  <a:schemeClr val="dk1"/>
                </a:solidFill>
              </a:rPr>
              <a:t>best average performance</a:t>
            </a:r>
            <a:r>
              <a:rPr lang="en-GB">
                <a:solidFill>
                  <a:schemeClr val="dk1"/>
                </a:solidFill>
              </a:rPr>
              <a:t>, </a:t>
            </a:r>
            <a:r>
              <a:rPr b="1" lang="en-GB">
                <a:solidFill>
                  <a:schemeClr val="dk1"/>
                </a:solidFill>
              </a:rPr>
              <a:t>while rembg provides more stable results</a:t>
            </a:r>
            <a:endParaRPr b="1"/>
          </a:p>
        </p:txBody>
      </p:sp>
      <p:sp>
        <p:nvSpPr>
          <p:cNvPr id="410" name="Google Shape;410;p42"/>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400"/>
              <a:buFont typeface="Arial"/>
              <a:buNone/>
            </a:pPr>
            <a:r>
              <a:rPr b="1" lang="en-GB">
                <a:solidFill>
                  <a:schemeClr val="lt2"/>
                </a:solidFill>
              </a:rPr>
              <a:t>Preprocess methods</a:t>
            </a:r>
            <a:endParaRPr sz="1600">
              <a:solidFill>
                <a:schemeClr val="accent1"/>
              </a:solidFill>
              <a:latin typeface="Arial"/>
              <a:ea typeface="Arial"/>
              <a:cs typeface="Arial"/>
              <a:sym typeface="Arial"/>
            </a:endParaRPr>
          </a:p>
        </p:txBody>
      </p:sp>
      <p:pic>
        <p:nvPicPr>
          <p:cNvPr id="411" name="Google Shape;411;p42"/>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412" name="Google Shape;412;p4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413" name="Google Shape;413;p42"/>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414" name="Google Shape;414;p42"/>
          <p:cNvPicPr preferRelativeResize="0"/>
          <p:nvPr/>
        </p:nvPicPr>
        <p:blipFill>
          <a:blip r:embed="rId4">
            <a:alphaModFix/>
          </a:blip>
          <a:stretch>
            <a:fillRect/>
          </a:stretch>
        </p:blipFill>
        <p:spPr>
          <a:xfrm>
            <a:off x="1992425" y="1280813"/>
            <a:ext cx="5269113" cy="3296573"/>
          </a:xfrm>
          <a:prstGeom prst="rect">
            <a:avLst/>
          </a:prstGeom>
          <a:noFill/>
          <a:ln>
            <a:noFill/>
          </a:ln>
        </p:spPr>
      </p:pic>
      <p:sp>
        <p:nvSpPr>
          <p:cNvPr id="415" name="Google Shape;415;p42"/>
          <p:cNvSpPr txBox="1"/>
          <p:nvPr/>
        </p:nvSpPr>
        <p:spPr>
          <a:xfrm>
            <a:off x="206825" y="4402775"/>
            <a:ext cx="558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So we choose: </a:t>
            </a:r>
            <a:r>
              <a:rPr b="1" lang="en-GB">
                <a:solidFill>
                  <a:schemeClr val="dk1"/>
                </a:solidFill>
              </a:rPr>
              <a:t>Center + 30% padding + Rembg-Tool,  </a:t>
            </a:r>
            <a:endParaRPr b="1">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padding size does not matter so much </a:t>
            </a:r>
            <a:endParaRPr/>
          </a:p>
        </p:txBody>
      </p:sp>
      <p:pic>
        <p:nvPicPr>
          <p:cNvPr id="416" name="Google Shape;416;p42"/>
          <p:cNvPicPr preferRelativeResize="0"/>
          <p:nvPr/>
        </p:nvPicPr>
        <p:blipFill>
          <a:blip r:embed="rId5">
            <a:alphaModFix/>
          </a:blip>
          <a:stretch>
            <a:fillRect/>
          </a:stretch>
        </p:blipFill>
        <p:spPr>
          <a:xfrm>
            <a:off x="206825" y="2105275"/>
            <a:ext cx="1539700" cy="15397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417" name="Google Shape;417;p42"/>
          <p:cNvPicPr preferRelativeResize="0"/>
          <p:nvPr/>
        </p:nvPicPr>
        <p:blipFill>
          <a:blip r:embed="rId6">
            <a:alphaModFix/>
          </a:blip>
          <a:stretch>
            <a:fillRect/>
          </a:stretch>
        </p:blipFill>
        <p:spPr>
          <a:xfrm>
            <a:off x="7358075" y="2070750"/>
            <a:ext cx="1539700" cy="15397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418" name="Google Shape;418;p42"/>
          <p:cNvSpPr txBox="1"/>
          <p:nvPr/>
        </p:nvSpPr>
        <p:spPr>
          <a:xfrm>
            <a:off x="62600" y="17665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chemeClr val="dk1"/>
                </a:solidFill>
              </a:rPr>
              <a:t>Figure: </a:t>
            </a:r>
            <a:r>
              <a:rPr b="1" lang="en-GB" sz="1000">
                <a:solidFill>
                  <a:schemeClr val="dk1"/>
                </a:solidFill>
              </a:rPr>
              <a:t>Center + 30% padding</a:t>
            </a:r>
            <a:endParaRPr sz="1000"/>
          </a:p>
        </p:txBody>
      </p:sp>
      <p:sp>
        <p:nvSpPr>
          <p:cNvPr id="419" name="Google Shape;419;p42"/>
          <p:cNvSpPr txBox="1"/>
          <p:nvPr/>
        </p:nvSpPr>
        <p:spPr>
          <a:xfrm>
            <a:off x="7428925" y="1732050"/>
            <a:ext cx="139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chemeClr val="dk1"/>
                </a:solidFill>
              </a:rPr>
              <a:t>Figure: </a:t>
            </a:r>
            <a:r>
              <a:rPr b="1" lang="en-GB" sz="1000">
                <a:solidFill>
                  <a:schemeClr val="dk1"/>
                </a:solidFill>
              </a:rPr>
              <a:t>Rembg-Tool</a:t>
            </a:r>
            <a:endParaRPr sz="1000"/>
          </a:p>
        </p:txBody>
      </p:sp>
      <p:sp>
        <p:nvSpPr>
          <p:cNvPr id="420" name="Google Shape;420;p42"/>
          <p:cNvSpPr txBox="1"/>
          <p:nvPr/>
        </p:nvSpPr>
        <p:spPr>
          <a:xfrm>
            <a:off x="7273825" y="4010650"/>
            <a:ext cx="1986300" cy="6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Citation: </a:t>
            </a:r>
            <a:r>
              <a:rPr lang="en-GB" sz="600" u="sng">
                <a:solidFill>
                  <a:schemeClr val="hlink"/>
                </a:solidFill>
                <a:hlinkClick r:id="rId7"/>
              </a:rPr>
              <a:t>https://github.com/danielgatis/rembg</a:t>
            </a:r>
            <a:endParaRPr sz="600">
              <a:solidFill>
                <a:schemeClr val="dk1"/>
              </a:solidFill>
            </a:endParaRPr>
          </a:p>
          <a:p>
            <a:pPr indent="0" lvl="0" marL="0" rtl="0" algn="l">
              <a:spcBef>
                <a:spcPts val="100"/>
              </a:spcBef>
              <a:spcAft>
                <a:spcPts val="100"/>
              </a:spcAft>
              <a:buNone/>
            </a:pPr>
            <a:r>
              <a:rPr lang="en-GB" sz="600">
                <a:solidFill>
                  <a:schemeClr val="dk1"/>
                </a:solidFill>
              </a:rPr>
              <a:t>Qin, X., Zhang, Z., Huang, C., Dehghan, M., Zaiane, O. R., &amp; Jagersand, M. (2020). U2-Net: Going deeper with nested U-structure for salient object detection. Pattern recognition, 106, 107404.</a:t>
            </a:r>
            <a:endParaRPr sz="600">
              <a:solidFill>
                <a:schemeClr val="dk1"/>
              </a:solidFill>
            </a:endParaRPr>
          </a:p>
        </p:txBody>
      </p:sp>
      <p:sp>
        <p:nvSpPr>
          <p:cNvPr id="421" name="Google Shape;421;p42"/>
          <p:cNvSpPr txBox="1"/>
          <p:nvPr/>
        </p:nvSpPr>
        <p:spPr>
          <a:xfrm>
            <a:off x="7273825" y="3610450"/>
            <a:ext cx="17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rPr>
              <a:t>U^2</a:t>
            </a:r>
            <a:r>
              <a:rPr lang="en-GB" sz="1300">
                <a:solidFill>
                  <a:schemeClr val="dk1"/>
                </a:solidFill>
              </a:rPr>
              <a:t>-Net generation</a:t>
            </a:r>
            <a:r>
              <a:rPr lang="en-GB">
                <a:solidFill>
                  <a:schemeClr val="dk1"/>
                </a:solidFil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3"/>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Generation models: Multiview Generation</a:t>
            </a:r>
            <a:endParaRPr sz="1600">
              <a:solidFill>
                <a:schemeClr val="accent1"/>
              </a:solidFill>
              <a:latin typeface="Arial"/>
              <a:ea typeface="Arial"/>
              <a:cs typeface="Arial"/>
              <a:sym typeface="Arial"/>
            </a:endParaRPr>
          </a:p>
        </p:txBody>
      </p:sp>
      <p:sp>
        <p:nvSpPr>
          <p:cNvPr id="427" name="Google Shape;427;p43"/>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428" name="Google Shape;428;p43"/>
          <p:cNvPicPr preferRelativeResize="0"/>
          <p:nvPr/>
        </p:nvPicPr>
        <p:blipFill rotWithShape="1">
          <a:blip r:embed="rId4">
            <a:alphaModFix/>
          </a:blip>
          <a:srcRect b="0" l="0" r="0" t="0"/>
          <a:stretch/>
        </p:blipFill>
        <p:spPr>
          <a:xfrm>
            <a:off x="7261546" y="135063"/>
            <a:ext cx="983780" cy="691150"/>
          </a:xfrm>
          <a:prstGeom prst="rect">
            <a:avLst/>
          </a:prstGeom>
          <a:noFill/>
          <a:ln>
            <a:noFill/>
          </a:ln>
        </p:spPr>
      </p:pic>
      <p:sp>
        <p:nvSpPr>
          <p:cNvPr id="429" name="Google Shape;429;p43"/>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430" name="Google Shape;430;p43"/>
          <p:cNvSpPr txBox="1"/>
          <p:nvPr/>
        </p:nvSpPr>
        <p:spPr>
          <a:xfrm>
            <a:off x="1355748" y="1578488"/>
            <a:ext cx="2787000" cy="9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595959"/>
                </a:solidFill>
                <a:latin typeface="Arial"/>
                <a:ea typeface="Arial"/>
                <a:cs typeface="Arial"/>
                <a:sym typeface="Arial"/>
              </a:rPr>
              <a:t>fine tuned Zero1</a:t>
            </a:r>
            <a:r>
              <a:rPr lang="en-GB" sz="1800">
                <a:solidFill>
                  <a:srgbClr val="595959"/>
                </a:solidFill>
              </a:rPr>
              <a:t>2</a:t>
            </a:r>
            <a:r>
              <a:rPr b="0" i="0" lang="en-GB" sz="1800" u="none" cap="none" strike="noStrike">
                <a:solidFill>
                  <a:srgbClr val="595959"/>
                </a:solidFill>
                <a:latin typeface="Arial"/>
                <a:ea typeface="Arial"/>
                <a:cs typeface="Arial"/>
                <a:sym typeface="Arial"/>
              </a:rPr>
              <a:t>3++</a:t>
            </a:r>
            <a:endParaRPr b="0" i="0" sz="18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595959"/>
                </a:solidFill>
                <a:latin typeface="Arial"/>
                <a:ea typeface="Arial"/>
                <a:cs typeface="Arial"/>
                <a:sym typeface="Arial"/>
              </a:rPr>
              <a:t> (on white background) </a:t>
            </a:r>
            <a:endParaRPr b="0" i="0" sz="1800" u="none" cap="none" strike="noStrike">
              <a:solidFill>
                <a:srgbClr val="595959"/>
              </a:solidFill>
              <a:latin typeface="Arial"/>
              <a:ea typeface="Arial"/>
              <a:cs typeface="Arial"/>
              <a:sym typeface="Arial"/>
            </a:endParaRPr>
          </a:p>
        </p:txBody>
      </p:sp>
      <p:sp>
        <p:nvSpPr>
          <p:cNvPr id="431" name="Google Shape;431;p43"/>
          <p:cNvSpPr txBox="1"/>
          <p:nvPr/>
        </p:nvSpPr>
        <p:spPr>
          <a:xfrm>
            <a:off x="5415725" y="1784188"/>
            <a:ext cx="2528700" cy="4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595959"/>
                </a:solidFill>
                <a:latin typeface="Arial"/>
                <a:ea typeface="Arial"/>
                <a:cs typeface="Arial"/>
                <a:sym typeface="Arial"/>
              </a:rPr>
              <a:t>Reconstruction </a:t>
            </a:r>
            <a:r>
              <a:rPr lang="en-GB" sz="1800">
                <a:solidFill>
                  <a:srgbClr val="595959"/>
                </a:solidFill>
              </a:rPr>
              <a:t>Model</a:t>
            </a:r>
            <a:endParaRPr b="0" i="0" sz="1800" u="none" cap="none" strike="noStrike">
              <a:solidFill>
                <a:srgbClr val="595959"/>
              </a:solidFill>
              <a:latin typeface="Arial"/>
              <a:ea typeface="Arial"/>
              <a:cs typeface="Arial"/>
              <a:sym typeface="Arial"/>
            </a:endParaRPr>
          </a:p>
        </p:txBody>
      </p:sp>
      <p:cxnSp>
        <p:nvCxnSpPr>
          <p:cNvPr id="432" name="Google Shape;432;p43"/>
          <p:cNvCxnSpPr/>
          <p:nvPr/>
        </p:nvCxnSpPr>
        <p:spPr>
          <a:xfrm>
            <a:off x="5717388" y="2621517"/>
            <a:ext cx="560700" cy="0"/>
          </a:xfrm>
          <a:prstGeom prst="straightConnector1">
            <a:avLst/>
          </a:prstGeom>
          <a:noFill/>
          <a:ln cap="flat" cmpd="sng" w="9525">
            <a:solidFill>
              <a:srgbClr val="595959"/>
            </a:solidFill>
            <a:prstDash val="solid"/>
            <a:round/>
            <a:headEnd len="sm" w="sm" type="none"/>
            <a:tailEnd len="med" w="med" type="triangle"/>
          </a:ln>
        </p:spPr>
      </p:cxnSp>
      <p:sp>
        <p:nvSpPr>
          <p:cNvPr id="433" name="Google Shape;433;p43"/>
          <p:cNvSpPr txBox="1"/>
          <p:nvPr/>
        </p:nvSpPr>
        <p:spPr>
          <a:xfrm>
            <a:off x="6760936" y="2363985"/>
            <a:ext cx="2150700" cy="5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595959"/>
                </a:solidFill>
              </a:rPr>
              <a:t>3D </a:t>
            </a:r>
            <a:r>
              <a:rPr b="1" lang="en-GB" sz="1800">
                <a:solidFill>
                  <a:srgbClr val="595959"/>
                </a:solidFill>
              </a:rPr>
              <a:t>Model</a:t>
            </a:r>
            <a:endParaRPr b="1" i="0" sz="1800" u="none" cap="none" strike="noStrike">
              <a:solidFill>
                <a:srgbClr val="595959"/>
              </a:solidFill>
            </a:endParaRPr>
          </a:p>
        </p:txBody>
      </p:sp>
      <p:cxnSp>
        <p:nvCxnSpPr>
          <p:cNvPr id="434" name="Google Shape;434;p43"/>
          <p:cNvCxnSpPr/>
          <p:nvPr/>
        </p:nvCxnSpPr>
        <p:spPr>
          <a:xfrm flipH="1" rot="10800000">
            <a:off x="49675" y="2907520"/>
            <a:ext cx="9029100" cy="9600"/>
          </a:xfrm>
          <a:prstGeom prst="straightConnector1">
            <a:avLst/>
          </a:prstGeom>
          <a:noFill/>
          <a:ln cap="flat" cmpd="sng" w="9525">
            <a:solidFill>
              <a:srgbClr val="595959"/>
            </a:solidFill>
            <a:prstDash val="solid"/>
            <a:round/>
            <a:headEnd len="sm" w="sm" type="none"/>
            <a:tailEnd len="sm" w="sm" type="none"/>
          </a:ln>
        </p:spPr>
      </p:cxnSp>
      <p:cxnSp>
        <p:nvCxnSpPr>
          <p:cNvPr id="435" name="Google Shape;435;p43"/>
          <p:cNvCxnSpPr/>
          <p:nvPr/>
        </p:nvCxnSpPr>
        <p:spPr>
          <a:xfrm flipH="1" rot="10800000">
            <a:off x="49675" y="4456525"/>
            <a:ext cx="9045600" cy="6600"/>
          </a:xfrm>
          <a:prstGeom prst="straightConnector1">
            <a:avLst/>
          </a:prstGeom>
          <a:noFill/>
          <a:ln cap="flat" cmpd="sng" w="9525">
            <a:solidFill>
              <a:srgbClr val="595959"/>
            </a:solidFill>
            <a:prstDash val="solid"/>
            <a:round/>
            <a:headEnd len="sm" w="sm" type="none"/>
            <a:tailEnd len="sm" w="sm" type="none"/>
          </a:ln>
        </p:spPr>
      </p:cxnSp>
      <p:pic>
        <p:nvPicPr>
          <p:cNvPr id="436" name="Google Shape;436;p43"/>
          <p:cNvPicPr preferRelativeResize="0"/>
          <p:nvPr/>
        </p:nvPicPr>
        <p:blipFill rotWithShape="1">
          <a:blip r:embed="rId5">
            <a:alphaModFix/>
          </a:blip>
          <a:srcRect b="0" l="0" r="0" t="0"/>
          <a:stretch/>
        </p:blipFill>
        <p:spPr>
          <a:xfrm>
            <a:off x="1743283" y="3067289"/>
            <a:ext cx="1468575" cy="1239049"/>
          </a:xfrm>
          <a:prstGeom prst="rect">
            <a:avLst/>
          </a:prstGeom>
          <a:noFill/>
          <a:ln>
            <a:noFill/>
          </a:ln>
        </p:spPr>
      </p:pic>
      <p:pic>
        <p:nvPicPr>
          <p:cNvPr id="437" name="Google Shape;437;p43"/>
          <p:cNvPicPr preferRelativeResize="0"/>
          <p:nvPr/>
        </p:nvPicPr>
        <p:blipFill rotWithShape="1">
          <a:blip r:embed="rId6">
            <a:alphaModFix/>
          </a:blip>
          <a:srcRect b="0" l="0" r="0" t="0"/>
          <a:stretch/>
        </p:blipFill>
        <p:spPr>
          <a:xfrm>
            <a:off x="5609795" y="3067284"/>
            <a:ext cx="1813356" cy="1239078"/>
          </a:xfrm>
          <a:prstGeom prst="rect">
            <a:avLst/>
          </a:prstGeom>
          <a:noFill/>
          <a:ln>
            <a:noFill/>
          </a:ln>
        </p:spPr>
      </p:pic>
      <p:sp>
        <p:nvSpPr>
          <p:cNvPr id="438" name="Google Shape;438;p43"/>
          <p:cNvSpPr txBox="1"/>
          <p:nvPr/>
        </p:nvSpPr>
        <p:spPr>
          <a:xfrm>
            <a:off x="257550" y="2365425"/>
            <a:ext cx="2150700" cy="4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GB" sz="1600">
                <a:solidFill>
                  <a:srgbClr val="595959"/>
                </a:solidFill>
              </a:rPr>
              <a:t>Single</a:t>
            </a:r>
            <a:r>
              <a:rPr b="1" i="0" lang="en-GB" sz="1600" u="none" cap="none" strike="noStrike">
                <a:solidFill>
                  <a:srgbClr val="595959"/>
                </a:solidFill>
                <a:latin typeface="Arial"/>
                <a:ea typeface="Arial"/>
                <a:cs typeface="Arial"/>
                <a:sym typeface="Arial"/>
              </a:rPr>
              <a:t> </a:t>
            </a:r>
            <a:r>
              <a:rPr b="1" lang="en-GB" sz="1600">
                <a:solidFill>
                  <a:srgbClr val="595959"/>
                </a:solidFill>
              </a:rPr>
              <a:t>RGB</a:t>
            </a:r>
            <a:r>
              <a:rPr b="1" lang="en-GB" sz="1600">
                <a:solidFill>
                  <a:srgbClr val="595959"/>
                </a:solidFill>
              </a:rPr>
              <a:t> </a:t>
            </a:r>
            <a:r>
              <a:rPr b="1" lang="en-GB" sz="1600">
                <a:solidFill>
                  <a:srgbClr val="595959"/>
                </a:solidFill>
              </a:rPr>
              <a:t>I</a:t>
            </a:r>
            <a:r>
              <a:rPr b="1" i="0" lang="en-GB" sz="1600" u="none" cap="none" strike="noStrike">
                <a:solidFill>
                  <a:srgbClr val="595959"/>
                </a:solidFill>
                <a:latin typeface="Arial"/>
                <a:ea typeface="Arial"/>
                <a:cs typeface="Arial"/>
                <a:sym typeface="Arial"/>
              </a:rPr>
              <a:t>mage </a:t>
            </a:r>
            <a:endParaRPr b="1" i="0" sz="1600" u="none" cap="none" strike="noStrike">
              <a:solidFill>
                <a:srgbClr val="595959"/>
              </a:solidFill>
              <a:latin typeface="Arial"/>
              <a:ea typeface="Arial"/>
              <a:cs typeface="Arial"/>
              <a:sym typeface="Arial"/>
            </a:endParaRPr>
          </a:p>
        </p:txBody>
      </p:sp>
      <p:cxnSp>
        <p:nvCxnSpPr>
          <p:cNvPr id="439" name="Google Shape;439;p43"/>
          <p:cNvCxnSpPr/>
          <p:nvPr/>
        </p:nvCxnSpPr>
        <p:spPr>
          <a:xfrm>
            <a:off x="2197225" y="2629492"/>
            <a:ext cx="560700" cy="0"/>
          </a:xfrm>
          <a:prstGeom prst="straightConnector1">
            <a:avLst/>
          </a:prstGeom>
          <a:noFill/>
          <a:ln cap="flat" cmpd="sng" w="9525">
            <a:solidFill>
              <a:srgbClr val="595959"/>
            </a:solidFill>
            <a:prstDash val="solid"/>
            <a:round/>
            <a:headEnd len="sm" w="sm" type="none"/>
            <a:tailEnd len="med" w="med" type="triangle"/>
          </a:ln>
        </p:spPr>
      </p:cxnSp>
      <p:sp>
        <p:nvSpPr>
          <p:cNvPr id="440" name="Google Shape;440;p43"/>
          <p:cNvSpPr txBox="1"/>
          <p:nvPr/>
        </p:nvSpPr>
        <p:spPr>
          <a:xfrm>
            <a:off x="3032700" y="2370250"/>
            <a:ext cx="2684700" cy="4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595959"/>
                </a:solidFill>
                <a:latin typeface="Arial"/>
                <a:ea typeface="Arial"/>
                <a:cs typeface="Arial"/>
                <a:sym typeface="Arial"/>
              </a:rPr>
              <a:t> </a:t>
            </a:r>
            <a:r>
              <a:rPr b="1" lang="en-GB" sz="1600">
                <a:solidFill>
                  <a:srgbClr val="595959"/>
                </a:solidFill>
              </a:rPr>
              <a:t>Multiview RGB Images</a:t>
            </a:r>
            <a:r>
              <a:rPr b="1" i="0" lang="en-GB" sz="1600" u="none" cap="none" strike="noStrike">
                <a:solidFill>
                  <a:srgbClr val="595959"/>
                </a:solidFill>
                <a:latin typeface="Arial"/>
                <a:ea typeface="Arial"/>
                <a:cs typeface="Arial"/>
                <a:sym typeface="Arial"/>
              </a:rPr>
              <a:t> </a:t>
            </a:r>
            <a:endParaRPr b="1" i="0" sz="1600" u="none" cap="none" strike="noStrike">
              <a:solidFill>
                <a:srgbClr val="595959"/>
              </a:solidFill>
              <a:latin typeface="Arial"/>
              <a:ea typeface="Arial"/>
              <a:cs typeface="Arial"/>
              <a:sym typeface="Arial"/>
            </a:endParaRPr>
          </a:p>
        </p:txBody>
      </p:sp>
      <p:sp>
        <p:nvSpPr>
          <p:cNvPr id="441" name="Google Shape;441;p43"/>
          <p:cNvSpPr txBox="1"/>
          <p:nvPr/>
        </p:nvSpPr>
        <p:spPr>
          <a:xfrm>
            <a:off x="3030475" y="946863"/>
            <a:ext cx="3084000" cy="492600"/>
          </a:xfrm>
          <a:prstGeom prst="rect">
            <a:avLst/>
          </a:prstGeom>
          <a:noFill/>
          <a:ln>
            <a:noFill/>
          </a:ln>
        </p:spPr>
        <p:txBody>
          <a:bodyPr anchorCtr="0" anchor="t" bIns="91425" lIns="91425" spcFirstLastPara="1" rIns="91425" wrap="square" tIns="91425">
            <a:spAutoFit/>
          </a:bodyPr>
          <a:lstStyle/>
          <a:p>
            <a:pPr indent="0" lvl="0" marL="0" rtl="0" algn="ctr">
              <a:lnSpc>
                <a:spcPct val="114000"/>
              </a:lnSpc>
              <a:spcBef>
                <a:spcPts val="0"/>
              </a:spcBef>
              <a:spcAft>
                <a:spcPts val="0"/>
              </a:spcAft>
              <a:buNone/>
            </a:pPr>
            <a:r>
              <a:rPr b="1" lang="en-GB" sz="2000">
                <a:solidFill>
                  <a:schemeClr val="dk1"/>
                </a:solidFill>
              </a:rPr>
              <a:t>Baseline: InstantMesh</a:t>
            </a:r>
            <a:endParaRPr b="1" sz="2000">
              <a:solidFill>
                <a:schemeClr val="dk1"/>
              </a:solidFill>
            </a:endParaRPr>
          </a:p>
        </p:txBody>
      </p:sp>
      <p:sp>
        <p:nvSpPr>
          <p:cNvPr id="442" name="Google Shape;442;p43"/>
          <p:cNvSpPr txBox="1"/>
          <p:nvPr/>
        </p:nvSpPr>
        <p:spPr>
          <a:xfrm>
            <a:off x="3658500" y="3843238"/>
            <a:ext cx="14331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595959"/>
                </a:solidFill>
                <a:latin typeface="Arial"/>
                <a:ea typeface="Arial"/>
                <a:cs typeface="Arial"/>
                <a:sym typeface="Arial"/>
              </a:rPr>
              <a:t>bottleneck</a:t>
            </a:r>
            <a:endParaRPr b="1" i="0" sz="1800" u="none" cap="none" strike="noStrike">
              <a:solidFill>
                <a:srgbClr val="595959"/>
              </a:solidFill>
              <a:latin typeface="Arial"/>
              <a:ea typeface="Arial"/>
              <a:cs typeface="Arial"/>
              <a:sym typeface="Arial"/>
            </a:endParaRPr>
          </a:p>
        </p:txBody>
      </p:sp>
      <p:sp>
        <p:nvSpPr>
          <p:cNvPr id="443" name="Google Shape;443;p43"/>
          <p:cNvSpPr/>
          <p:nvPr/>
        </p:nvSpPr>
        <p:spPr>
          <a:xfrm rot="-10796239">
            <a:off x="4142755" y="3024053"/>
            <a:ext cx="274200" cy="759900"/>
          </a:xfrm>
          <a:prstGeom prst="downArrow">
            <a:avLst>
              <a:gd fmla="val 44872" name="adj1"/>
              <a:gd fmla="val 77517"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3"/>
          <p:cNvSpPr txBox="1"/>
          <p:nvPr/>
        </p:nvSpPr>
        <p:spPr>
          <a:xfrm>
            <a:off x="49675" y="4491100"/>
            <a:ext cx="9045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Xu, J., Cheng, W., Gao, Y., Wang, X., Gao, S., &amp; Shan, Y. (2024). Instantmesh: Efficient 3d mesh generation from a single image with sparse-view large reconstruction models. arXiv preprint arXiv:2404.07191.</a:t>
            </a:r>
            <a:endParaRPr sz="800">
              <a:solidFill>
                <a:schemeClr val="dk1"/>
              </a:solidFill>
            </a:endParaRPr>
          </a:p>
        </p:txBody>
      </p:sp>
      <p:sp>
        <p:nvSpPr>
          <p:cNvPr id="445" name="Google Shape;445;p43"/>
          <p:cNvSpPr txBox="1"/>
          <p:nvPr/>
        </p:nvSpPr>
        <p:spPr>
          <a:xfrm>
            <a:off x="3485525" y="4150186"/>
            <a:ext cx="193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Outline of </a:t>
            </a:r>
            <a:r>
              <a:rPr i="1" lang="en-GB" sz="1000">
                <a:solidFill>
                  <a:schemeClr val="dk1"/>
                </a:solidFill>
              </a:rPr>
              <a:t>InstantMesh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4"/>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1400"/>
              <a:buFont typeface="Arial"/>
              <a:buNone/>
            </a:pPr>
            <a:r>
              <a:rPr b="1" lang="en-GB">
                <a:solidFill>
                  <a:schemeClr val="lt2"/>
                </a:solidFill>
              </a:rPr>
              <a:t>Generation models: Multiview Generation</a:t>
            </a:r>
            <a:endParaRPr sz="1600">
              <a:solidFill>
                <a:schemeClr val="accent1"/>
              </a:solidFill>
              <a:latin typeface="Arial"/>
              <a:ea typeface="Arial"/>
              <a:cs typeface="Arial"/>
              <a:sym typeface="Arial"/>
            </a:endParaRPr>
          </a:p>
        </p:txBody>
      </p:sp>
      <p:sp>
        <p:nvSpPr>
          <p:cNvPr id="451" name="Google Shape;451;p4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452" name="Google Shape;452;p44"/>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453" name="Google Shape;453;p44"/>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454" name="Google Shape;454;p44"/>
          <p:cNvPicPr preferRelativeResize="0"/>
          <p:nvPr/>
        </p:nvPicPr>
        <p:blipFill>
          <a:blip r:embed="rId4">
            <a:alphaModFix/>
          </a:blip>
          <a:stretch>
            <a:fillRect/>
          </a:stretch>
        </p:blipFill>
        <p:spPr>
          <a:xfrm>
            <a:off x="2333943" y="1291180"/>
            <a:ext cx="5911380" cy="985223"/>
          </a:xfrm>
          <a:prstGeom prst="rect">
            <a:avLst/>
          </a:prstGeom>
          <a:noFill/>
          <a:ln>
            <a:noFill/>
          </a:ln>
        </p:spPr>
      </p:pic>
      <p:pic>
        <p:nvPicPr>
          <p:cNvPr id="455" name="Google Shape;455;p44"/>
          <p:cNvPicPr preferRelativeResize="0"/>
          <p:nvPr/>
        </p:nvPicPr>
        <p:blipFill>
          <a:blip r:embed="rId5">
            <a:alphaModFix/>
          </a:blip>
          <a:stretch>
            <a:fillRect/>
          </a:stretch>
        </p:blipFill>
        <p:spPr>
          <a:xfrm>
            <a:off x="573647" y="1250988"/>
            <a:ext cx="1370784" cy="1065609"/>
          </a:xfrm>
          <a:prstGeom prst="rect">
            <a:avLst/>
          </a:prstGeom>
          <a:noFill/>
          <a:ln>
            <a:noFill/>
          </a:ln>
        </p:spPr>
      </p:pic>
      <p:pic>
        <p:nvPicPr>
          <p:cNvPr id="456" name="Google Shape;456;p44"/>
          <p:cNvPicPr preferRelativeResize="0"/>
          <p:nvPr/>
        </p:nvPicPr>
        <p:blipFill>
          <a:blip r:embed="rId6">
            <a:alphaModFix/>
          </a:blip>
          <a:stretch>
            <a:fillRect/>
          </a:stretch>
        </p:blipFill>
        <p:spPr>
          <a:xfrm>
            <a:off x="3606650" y="2465810"/>
            <a:ext cx="818689" cy="818689"/>
          </a:xfrm>
          <a:prstGeom prst="rect">
            <a:avLst/>
          </a:prstGeom>
          <a:noFill/>
          <a:ln>
            <a:noFill/>
          </a:ln>
        </p:spPr>
      </p:pic>
      <p:pic>
        <p:nvPicPr>
          <p:cNvPr id="457" name="Google Shape;457;p44"/>
          <p:cNvPicPr preferRelativeResize="0"/>
          <p:nvPr/>
        </p:nvPicPr>
        <p:blipFill>
          <a:blip r:embed="rId7">
            <a:alphaModFix/>
          </a:blip>
          <a:stretch>
            <a:fillRect/>
          </a:stretch>
        </p:blipFill>
        <p:spPr>
          <a:xfrm>
            <a:off x="4445161" y="2439275"/>
            <a:ext cx="942318" cy="942318"/>
          </a:xfrm>
          <a:prstGeom prst="rect">
            <a:avLst/>
          </a:prstGeom>
          <a:noFill/>
          <a:ln>
            <a:noFill/>
          </a:ln>
        </p:spPr>
      </p:pic>
      <p:pic>
        <p:nvPicPr>
          <p:cNvPr id="458" name="Google Shape;458;p44"/>
          <p:cNvPicPr preferRelativeResize="0"/>
          <p:nvPr/>
        </p:nvPicPr>
        <p:blipFill>
          <a:blip r:embed="rId8">
            <a:alphaModFix/>
          </a:blip>
          <a:stretch>
            <a:fillRect/>
          </a:stretch>
        </p:blipFill>
        <p:spPr>
          <a:xfrm>
            <a:off x="5787250" y="2540556"/>
            <a:ext cx="739776" cy="739771"/>
          </a:xfrm>
          <a:prstGeom prst="rect">
            <a:avLst/>
          </a:prstGeom>
          <a:noFill/>
          <a:ln>
            <a:noFill/>
          </a:ln>
        </p:spPr>
      </p:pic>
      <p:pic>
        <p:nvPicPr>
          <p:cNvPr id="459" name="Google Shape;459;p44"/>
          <p:cNvPicPr preferRelativeResize="0"/>
          <p:nvPr/>
        </p:nvPicPr>
        <p:blipFill>
          <a:blip r:embed="rId9">
            <a:alphaModFix/>
          </a:blip>
          <a:stretch>
            <a:fillRect/>
          </a:stretch>
        </p:blipFill>
        <p:spPr>
          <a:xfrm>
            <a:off x="6944542" y="2488494"/>
            <a:ext cx="843907" cy="843907"/>
          </a:xfrm>
          <a:prstGeom prst="rect">
            <a:avLst/>
          </a:prstGeom>
          <a:noFill/>
          <a:ln>
            <a:noFill/>
          </a:ln>
        </p:spPr>
      </p:pic>
      <p:sp>
        <p:nvSpPr>
          <p:cNvPr id="460" name="Google Shape;460;p44"/>
          <p:cNvSpPr txBox="1"/>
          <p:nvPr/>
        </p:nvSpPr>
        <p:spPr>
          <a:xfrm>
            <a:off x="318025" y="2017302"/>
            <a:ext cx="6287100" cy="452700"/>
          </a:xfrm>
          <a:prstGeom prst="rect">
            <a:avLst/>
          </a:prstGeom>
          <a:noFill/>
          <a:ln>
            <a:noFill/>
          </a:ln>
        </p:spPr>
        <p:txBody>
          <a:bodyPr anchorCtr="0" anchor="t" bIns="102250" lIns="102250" spcFirstLastPara="1" rIns="102250" wrap="square" tIns="102250">
            <a:spAutoFit/>
          </a:bodyPr>
          <a:lstStyle/>
          <a:p>
            <a:pPr indent="0" lvl="0" marL="0" rtl="0" algn="l">
              <a:spcBef>
                <a:spcPts val="0"/>
              </a:spcBef>
              <a:spcAft>
                <a:spcPts val="0"/>
              </a:spcAft>
              <a:buNone/>
            </a:pPr>
            <a:r>
              <a:rPr b="1" lang="en-GB" sz="1600"/>
              <a:t>SV3D (Video Generation)</a:t>
            </a:r>
            <a:endParaRPr b="1" sz="1600"/>
          </a:p>
        </p:txBody>
      </p:sp>
      <p:pic>
        <p:nvPicPr>
          <p:cNvPr id="461" name="Google Shape;461;p44" title="output.gif"/>
          <p:cNvPicPr preferRelativeResize="0"/>
          <p:nvPr/>
        </p:nvPicPr>
        <p:blipFill>
          <a:blip r:embed="rId10">
            <a:alphaModFix/>
          </a:blip>
          <a:stretch>
            <a:fillRect/>
          </a:stretch>
        </p:blipFill>
        <p:spPr>
          <a:xfrm>
            <a:off x="2339311" y="3993300"/>
            <a:ext cx="1267350" cy="781630"/>
          </a:xfrm>
          <a:prstGeom prst="rect">
            <a:avLst/>
          </a:prstGeom>
          <a:noFill/>
          <a:ln>
            <a:noFill/>
          </a:ln>
        </p:spPr>
      </p:pic>
      <p:pic>
        <p:nvPicPr>
          <p:cNvPr id="462" name="Google Shape;462;p44" title="output.gif"/>
          <p:cNvPicPr preferRelativeResize="0"/>
          <p:nvPr/>
        </p:nvPicPr>
        <p:blipFill>
          <a:blip r:embed="rId11">
            <a:alphaModFix/>
          </a:blip>
          <a:stretch>
            <a:fillRect/>
          </a:stretch>
        </p:blipFill>
        <p:spPr>
          <a:xfrm>
            <a:off x="4946085" y="4089934"/>
            <a:ext cx="1083347" cy="673484"/>
          </a:xfrm>
          <a:prstGeom prst="rect">
            <a:avLst/>
          </a:prstGeom>
          <a:noFill/>
          <a:ln>
            <a:noFill/>
          </a:ln>
        </p:spPr>
      </p:pic>
      <p:pic>
        <p:nvPicPr>
          <p:cNvPr id="463" name="Google Shape;463;p44"/>
          <p:cNvPicPr preferRelativeResize="0"/>
          <p:nvPr/>
        </p:nvPicPr>
        <p:blipFill>
          <a:blip r:embed="rId12">
            <a:alphaModFix/>
          </a:blip>
          <a:stretch>
            <a:fillRect/>
          </a:stretch>
        </p:blipFill>
        <p:spPr>
          <a:xfrm>
            <a:off x="1331975" y="3948712"/>
            <a:ext cx="1161030" cy="870775"/>
          </a:xfrm>
          <a:prstGeom prst="rect">
            <a:avLst/>
          </a:prstGeom>
          <a:noFill/>
          <a:ln>
            <a:noFill/>
          </a:ln>
        </p:spPr>
      </p:pic>
      <p:pic>
        <p:nvPicPr>
          <p:cNvPr id="464" name="Google Shape;464;p44"/>
          <p:cNvPicPr preferRelativeResize="0"/>
          <p:nvPr/>
        </p:nvPicPr>
        <p:blipFill>
          <a:blip r:embed="rId13">
            <a:alphaModFix/>
          </a:blip>
          <a:stretch>
            <a:fillRect/>
          </a:stretch>
        </p:blipFill>
        <p:spPr>
          <a:xfrm>
            <a:off x="3471525" y="3934061"/>
            <a:ext cx="1267346" cy="985214"/>
          </a:xfrm>
          <a:prstGeom prst="rect">
            <a:avLst/>
          </a:prstGeom>
          <a:noFill/>
          <a:ln>
            <a:noFill/>
          </a:ln>
        </p:spPr>
      </p:pic>
      <p:sp>
        <p:nvSpPr>
          <p:cNvPr id="465" name="Google Shape;465;p44"/>
          <p:cNvSpPr txBox="1"/>
          <p:nvPr/>
        </p:nvSpPr>
        <p:spPr>
          <a:xfrm>
            <a:off x="318031" y="3364971"/>
            <a:ext cx="6287100" cy="452700"/>
          </a:xfrm>
          <a:prstGeom prst="rect">
            <a:avLst/>
          </a:prstGeom>
          <a:noFill/>
          <a:ln>
            <a:noFill/>
          </a:ln>
        </p:spPr>
        <p:txBody>
          <a:bodyPr anchorCtr="0" anchor="t" bIns="102250" lIns="102250" spcFirstLastPara="1" rIns="102250" wrap="square" tIns="102250">
            <a:spAutoFit/>
          </a:bodyPr>
          <a:lstStyle/>
          <a:p>
            <a:pPr indent="0" lvl="0" marL="0" rtl="0" algn="l">
              <a:spcBef>
                <a:spcPts val="0"/>
              </a:spcBef>
              <a:spcAft>
                <a:spcPts val="0"/>
              </a:spcAft>
              <a:buNone/>
            </a:pPr>
            <a:r>
              <a:rPr b="1" lang="en-GB" sz="1600"/>
              <a:t>MVGenMaster </a:t>
            </a:r>
            <a:r>
              <a:rPr b="1" lang="en-GB" sz="1600">
                <a:solidFill>
                  <a:schemeClr val="dk1"/>
                </a:solidFill>
              </a:rPr>
              <a:t>(Video Generation)</a:t>
            </a:r>
            <a:endParaRPr b="1" sz="1600"/>
          </a:p>
        </p:txBody>
      </p:sp>
      <p:sp>
        <p:nvSpPr>
          <p:cNvPr id="466" name="Google Shape;466;p44"/>
          <p:cNvSpPr txBox="1"/>
          <p:nvPr/>
        </p:nvSpPr>
        <p:spPr>
          <a:xfrm>
            <a:off x="318025" y="9360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rPr>
              <a:t>EscherNet</a:t>
            </a:r>
            <a:endParaRPr b="1" sz="1600"/>
          </a:p>
        </p:txBody>
      </p:sp>
      <p:pic>
        <p:nvPicPr>
          <p:cNvPr id="467" name="Google Shape;467;p44"/>
          <p:cNvPicPr preferRelativeResize="0"/>
          <p:nvPr/>
        </p:nvPicPr>
        <p:blipFill>
          <a:blip r:embed="rId14">
            <a:alphaModFix/>
          </a:blip>
          <a:stretch>
            <a:fillRect/>
          </a:stretch>
        </p:blipFill>
        <p:spPr>
          <a:xfrm>
            <a:off x="1331975" y="2631600"/>
            <a:ext cx="1163354" cy="654388"/>
          </a:xfrm>
          <a:prstGeom prst="rect">
            <a:avLst/>
          </a:prstGeom>
          <a:noFill/>
          <a:ln>
            <a:noFill/>
          </a:ln>
        </p:spPr>
      </p:pic>
      <p:pic>
        <p:nvPicPr>
          <p:cNvPr id="468" name="Google Shape;468;p44"/>
          <p:cNvPicPr preferRelativeResize="0"/>
          <p:nvPr/>
        </p:nvPicPr>
        <p:blipFill>
          <a:blip r:embed="rId15">
            <a:alphaModFix/>
          </a:blip>
          <a:stretch>
            <a:fillRect/>
          </a:stretch>
        </p:blipFill>
        <p:spPr>
          <a:xfrm>
            <a:off x="2538359" y="2535983"/>
            <a:ext cx="845616" cy="845616"/>
          </a:xfrm>
          <a:prstGeom prst="rect">
            <a:avLst/>
          </a:prstGeom>
          <a:noFill/>
          <a:ln>
            <a:noFill/>
          </a:ln>
        </p:spPr>
      </p:pic>
      <p:sp>
        <p:nvSpPr>
          <p:cNvPr id="469" name="Google Shape;469;p44"/>
          <p:cNvSpPr txBox="1"/>
          <p:nvPr/>
        </p:nvSpPr>
        <p:spPr>
          <a:xfrm>
            <a:off x="362925" y="1200950"/>
            <a:ext cx="827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Kong, X., Liu, S., Lyu, X., Taher, M., Qi, X., &amp; Davison, A. J. (2024). Eschernet: A generative model for scalable view synthesis. In Proceedings of the IEEE/CVF Conference on Computer Vision and Pattern Recognition (pp. 9503-9513).</a:t>
            </a:r>
            <a:endParaRPr sz="800">
              <a:solidFill>
                <a:schemeClr val="dk1"/>
              </a:solidFill>
            </a:endParaRPr>
          </a:p>
        </p:txBody>
      </p:sp>
      <p:sp>
        <p:nvSpPr>
          <p:cNvPr id="470" name="Google Shape;470;p44"/>
          <p:cNvSpPr txBox="1"/>
          <p:nvPr/>
        </p:nvSpPr>
        <p:spPr>
          <a:xfrm>
            <a:off x="311150" y="2268525"/>
            <a:ext cx="827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Voleti, V., Yao, C. H., Boss, M., Letts, A., Pankratz, D., Tochilkin, D., ... &amp; Jampani, V. (2024, September). Sv3d: Novel multi-view synthesis and 3d generation from a single image using latent video diffusion. In European Conference on Computer Vision (pp. 439-457). Cham: Springer Nature Switzerland.</a:t>
            </a:r>
            <a:endParaRPr sz="800">
              <a:solidFill>
                <a:schemeClr val="dk1"/>
              </a:solidFill>
            </a:endParaRPr>
          </a:p>
        </p:txBody>
      </p:sp>
      <p:sp>
        <p:nvSpPr>
          <p:cNvPr id="471" name="Google Shape;471;p44"/>
          <p:cNvSpPr txBox="1"/>
          <p:nvPr/>
        </p:nvSpPr>
        <p:spPr>
          <a:xfrm>
            <a:off x="362925" y="3600975"/>
            <a:ext cx="827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Cao, C., Yu, C., Liu, S., Wang, F., Xue, X., &amp; Fu, Y. (2025). MVGenMaster: Scaling Multi-View Generation from Any Image via 3D Priors Enhanced Diffusion Model. In Proceedings of the Computer Vision and Pattern Recognition Conference (pp. 6045-6056).</a:t>
            </a:r>
            <a:endParaRPr sz="800">
              <a:solidFill>
                <a:schemeClr val="dk1"/>
              </a:solidFill>
            </a:endParaRPr>
          </a:p>
        </p:txBody>
      </p:sp>
      <p:sp>
        <p:nvSpPr>
          <p:cNvPr id="472" name="Google Shape;472;p44"/>
          <p:cNvSpPr txBox="1"/>
          <p:nvPr/>
        </p:nvSpPr>
        <p:spPr>
          <a:xfrm>
            <a:off x="6439375" y="4043325"/>
            <a:ext cx="2723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a:t>
            </a:r>
            <a:endParaRPr i="1" sz="1000">
              <a:solidFill>
                <a:schemeClr val="dk1"/>
              </a:solidFill>
            </a:endParaRPr>
          </a:p>
          <a:p>
            <a:pPr indent="0" lvl="0" marL="0" rtl="0" algn="l">
              <a:spcBef>
                <a:spcPts val="0"/>
              </a:spcBef>
              <a:spcAft>
                <a:spcPts val="0"/>
              </a:spcAft>
              <a:buNone/>
            </a:pPr>
            <a:r>
              <a:rPr i="1" lang="en-GB" sz="1000">
                <a:solidFill>
                  <a:schemeClr val="dk1"/>
                </a:solidFill>
              </a:rPr>
              <a:t>Line1: </a:t>
            </a:r>
            <a:r>
              <a:rPr i="1" lang="en-GB" sz="1000">
                <a:solidFill>
                  <a:schemeClr val="dk1"/>
                </a:solidFill>
              </a:rPr>
              <a:t>Eschernet</a:t>
            </a:r>
            <a:r>
              <a:rPr i="1" lang="en-GB" sz="1000">
                <a:solidFill>
                  <a:schemeClr val="dk1"/>
                </a:solidFill>
              </a:rPr>
              <a:t> result (image, result)</a:t>
            </a:r>
            <a:endParaRPr i="1" sz="1000">
              <a:solidFill>
                <a:schemeClr val="dk1"/>
              </a:solidFill>
            </a:endParaRPr>
          </a:p>
          <a:p>
            <a:pPr indent="0" lvl="0" marL="0" rtl="0" algn="l">
              <a:spcBef>
                <a:spcPts val="0"/>
              </a:spcBef>
              <a:spcAft>
                <a:spcPts val="0"/>
              </a:spcAft>
              <a:buNone/>
            </a:pPr>
            <a:r>
              <a:rPr i="1" lang="en-GB" sz="1000">
                <a:solidFill>
                  <a:schemeClr val="dk1"/>
                </a:solidFill>
              </a:rPr>
              <a:t>Line2: </a:t>
            </a:r>
            <a:r>
              <a:rPr i="1" lang="en-GB" sz="1000">
                <a:solidFill>
                  <a:schemeClr val="dk1"/>
                </a:solidFill>
              </a:rPr>
              <a:t>SV3D</a:t>
            </a:r>
            <a:r>
              <a:rPr i="1" lang="en-GB" sz="1000">
                <a:solidFill>
                  <a:schemeClr val="dk1"/>
                </a:solidFill>
              </a:rPr>
              <a:t> result (</a:t>
            </a:r>
            <a:r>
              <a:rPr i="1" lang="en-GB" sz="1000">
                <a:solidFill>
                  <a:schemeClr val="dk1"/>
                </a:solidFill>
              </a:rPr>
              <a:t>image, result</a:t>
            </a:r>
            <a:r>
              <a:rPr i="1" lang="en-GB" sz="1000">
                <a:solidFill>
                  <a:schemeClr val="dk1"/>
                </a:solidFill>
              </a:rPr>
              <a:t>)</a:t>
            </a:r>
            <a:endParaRPr i="1" sz="1000">
              <a:solidFill>
                <a:schemeClr val="dk1"/>
              </a:solidFill>
            </a:endParaRPr>
          </a:p>
          <a:p>
            <a:pPr indent="0" lvl="0" marL="0" rtl="0" algn="l">
              <a:spcBef>
                <a:spcPts val="0"/>
              </a:spcBef>
              <a:spcAft>
                <a:spcPts val="0"/>
              </a:spcAft>
              <a:buClr>
                <a:schemeClr val="dk1"/>
              </a:buClr>
              <a:buSzPts val="1100"/>
              <a:buFont typeface="Arial"/>
              <a:buNone/>
            </a:pPr>
            <a:r>
              <a:rPr i="1" lang="en-GB" sz="1000">
                <a:solidFill>
                  <a:schemeClr val="dk1"/>
                </a:solidFill>
              </a:rPr>
              <a:t>Line2: MVGenMaster result (image, result)</a:t>
            </a:r>
            <a:endParaRPr i="1" sz="1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45"/>
          <p:cNvPicPr preferRelativeResize="0"/>
          <p:nvPr/>
        </p:nvPicPr>
        <p:blipFill>
          <a:blip r:embed="rId3">
            <a:alphaModFix/>
          </a:blip>
          <a:stretch>
            <a:fillRect/>
          </a:stretch>
        </p:blipFill>
        <p:spPr>
          <a:xfrm>
            <a:off x="2569150" y="1967951"/>
            <a:ext cx="1387417" cy="1387417"/>
          </a:xfrm>
          <a:prstGeom prst="rect">
            <a:avLst/>
          </a:prstGeom>
          <a:noFill/>
          <a:ln>
            <a:noFill/>
          </a:ln>
        </p:spPr>
      </p:pic>
      <p:pic>
        <p:nvPicPr>
          <p:cNvPr id="478" name="Google Shape;478;p45"/>
          <p:cNvPicPr preferRelativeResize="0"/>
          <p:nvPr/>
        </p:nvPicPr>
        <p:blipFill>
          <a:blip r:embed="rId4">
            <a:alphaModFix/>
          </a:blip>
          <a:stretch>
            <a:fillRect/>
          </a:stretch>
        </p:blipFill>
        <p:spPr>
          <a:xfrm>
            <a:off x="6965257" y="2002757"/>
            <a:ext cx="1352741" cy="1352741"/>
          </a:xfrm>
          <a:prstGeom prst="rect">
            <a:avLst/>
          </a:prstGeom>
          <a:noFill/>
          <a:ln>
            <a:noFill/>
          </a:ln>
        </p:spPr>
      </p:pic>
      <p:pic>
        <p:nvPicPr>
          <p:cNvPr id="479" name="Google Shape;479;p45"/>
          <p:cNvPicPr preferRelativeResize="0"/>
          <p:nvPr/>
        </p:nvPicPr>
        <p:blipFill>
          <a:blip r:embed="rId5">
            <a:alphaModFix/>
          </a:blip>
          <a:stretch>
            <a:fillRect/>
          </a:stretch>
        </p:blipFill>
        <p:spPr>
          <a:xfrm>
            <a:off x="4046283" y="1952389"/>
            <a:ext cx="1418536" cy="1418536"/>
          </a:xfrm>
          <a:prstGeom prst="rect">
            <a:avLst/>
          </a:prstGeom>
          <a:noFill/>
          <a:ln>
            <a:noFill/>
          </a:ln>
        </p:spPr>
      </p:pic>
      <p:pic>
        <p:nvPicPr>
          <p:cNvPr id="480" name="Google Shape;480;p45"/>
          <p:cNvPicPr preferRelativeResize="0"/>
          <p:nvPr/>
        </p:nvPicPr>
        <p:blipFill>
          <a:blip r:embed="rId6">
            <a:alphaModFix/>
          </a:blip>
          <a:stretch>
            <a:fillRect/>
          </a:stretch>
        </p:blipFill>
        <p:spPr>
          <a:xfrm>
            <a:off x="4073728" y="908645"/>
            <a:ext cx="1002039" cy="1002054"/>
          </a:xfrm>
          <a:prstGeom prst="rect">
            <a:avLst/>
          </a:prstGeom>
          <a:noFill/>
          <a:ln>
            <a:noFill/>
          </a:ln>
        </p:spPr>
      </p:pic>
      <p:pic>
        <p:nvPicPr>
          <p:cNvPr id="481" name="Google Shape;481;p45"/>
          <p:cNvPicPr preferRelativeResize="0"/>
          <p:nvPr/>
        </p:nvPicPr>
        <p:blipFill>
          <a:blip r:embed="rId7">
            <a:alphaModFix/>
          </a:blip>
          <a:stretch>
            <a:fillRect/>
          </a:stretch>
        </p:blipFill>
        <p:spPr>
          <a:xfrm>
            <a:off x="5595908" y="898750"/>
            <a:ext cx="1064578" cy="1064578"/>
          </a:xfrm>
          <a:prstGeom prst="rect">
            <a:avLst/>
          </a:prstGeom>
          <a:noFill/>
          <a:ln>
            <a:noFill/>
          </a:ln>
        </p:spPr>
      </p:pic>
      <p:pic>
        <p:nvPicPr>
          <p:cNvPr id="482" name="Google Shape;482;p45"/>
          <p:cNvPicPr preferRelativeResize="0"/>
          <p:nvPr/>
        </p:nvPicPr>
        <p:blipFill>
          <a:blip r:embed="rId8">
            <a:alphaModFix/>
          </a:blip>
          <a:stretch>
            <a:fillRect/>
          </a:stretch>
        </p:blipFill>
        <p:spPr>
          <a:xfrm>
            <a:off x="7180645" y="990693"/>
            <a:ext cx="972635" cy="972635"/>
          </a:xfrm>
          <a:prstGeom prst="rect">
            <a:avLst/>
          </a:prstGeom>
          <a:noFill/>
          <a:ln>
            <a:noFill/>
          </a:ln>
        </p:spPr>
      </p:pic>
      <p:pic>
        <p:nvPicPr>
          <p:cNvPr id="483" name="Google Shape;483;p45"/>
          <p:cNvPicPr preferRelativeResize="0"/>
          <p:nvPr/>
        </p:nvPicPr>
        <p:blipFill>
          <a:blip r:embed="rId9">
            <a:alphaModFix/>
          </a:blip>
          <a:stretch>
            <a:fillRect/>
          </a:stretch>
        </p:blipFill>
        <p:spPr>
          <a:xfrm>
            <a:off x="2728538" y="949811"/>
            <a:ext cx="919721" cy="919721"/>
          </a:xfrm>
          <a:prstGeom prst="rect">
            <a:avLst/>
          </a:prstGeom>
          <a:noFill/>
          <a:ln>
            <a:noFill/>
          </a:ln>
        </p:spPr>
      </p:pic>
      <p:pic>
        <p:nvPicPr>
          <p:cNvPr id="484" name="Google Shape;484;p45" title="000000_scene2_bottle_focus3.gif"/>
          <p:cNvPicPr preferRelativeResize="0"/>
          <p:nvPr/>
        </p:nvPicPr>
        <p:blipFill>
          <a:blip r:embed="rId10">
            <a:alphaModFix/>
          </a:blip>
          <a:stretch>
            <a:fillRect/>
          </a:stretch>
        </p:blipFill>
        <p:spPr>
          <a:xfrm>
            <a:off x="2801636" y="3523485"/>
            <a:ext cx="1144472" cy="1144472"/>
          </a:xfrm>
          <a:prstGeom prst="rect">
            <a:avLst/>
          </a:prstGeom>
          <a:noFill/>
          <a:ln>
            <a:noFill/>
          </a:ln>
        </p:spPr>
      </p:pic>
      <p:sp>
        <p:nvSpPr>
          <p:cNvPr id="485" name="Google Shape;485;p45"/>
          <p:cNvSpPr txBox="1"/>
          <p:nvPr/>
        </p:nvSpPr>
        <p:spPr>
          <a:xfrm>
            <a:off x="944804" y="3800938"/>
            <a:ext cx="150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2"/>
                </a:solidFill>
              </a:rPr>
              <a:t>InstantMesh</a:t>
            </a:r>
            <a:endParaRPr b="1">
              <a:solidFill>
                <a:schemeClr val="dk2"/>
              </a:solidFill>
            </a:endParaRPr>
          </a:p>
          <a:p>
            <a:pPr indent="0" lvl="0" marL="0" rtl="0" algn="l">
              <a:spcBef>
                <a:spcPts val="0"/>
              </a:spcBef>
              <a:spcAft>
                <a:spcPts val="0"/>
              </a:spcAft>
              <a:buNone/>
            </a:pPr>
            <a:r>
              <a:rPr lang="en-GB">
                <a:solidFill>
                  <a:schemeClr val="dk2"/>
                </a:solidFill>
              </a:rPr>
              <a:t>Best Case</a:t>
            </a:r>
            <a:endParaRPr>
              <a:solidFill>
                <a:schemeClr val="dk2"/>
              </a:solidFill>
            </a:endParaRPr>
          </a:p>
        </p:txBody>
      </p:sp>
      <p:pic>
        <p:nvPicPr>
          <p:cNvPr id="486" name="Google Shape;486;p45" title="000000_scene2_controller_focus2.gif"/>
          <p:cNvPicPr preferRelativeResize="0"/>
          <p:nvPr/>
        </p:nvPicPr>
        <p:blipFill>
          <a:blip r:embed="rId11">
            <a:alphaModFix/>
          </a:blip>
          <a:stretch>
            <a:fillRect/>
          </a:stretch>
        </p:blipFill>
        <p:spPr>
          <a:xfrm>
            <a:off x="4256239" y="3523486"/>
            <a:ext cx="1144472" cy="1144496"/>
          </a:xfrm>
          <a:prstGeom prst="rect">
            <a:avLst/>
          </a:prstGeom>
          <a:noFill/>
          <a:ln>
            <a:noFill/>
          </a:ln>
        </p:spPr>
      </p:pic>
      <p:pic>
        <p:nvPicPr>
          <p:cNvPr id="487" name="Google Shape;487;p45" title="000000_scene2_cup_focus3.gif"/>
          <p:cNvPicPr preferRelativeResize="0"/>
          <p:nvPr/>
        </p:nvPicPr>
        <p:blipFill>
          <a:blip r:embed="rId12">
            <a:alphaModFix/>
          </a:blip>
          <a:stretch>
            <a:fillRect/>
          </a:stretch>
        </p:blipFill>
        <p:spPr>
          <a:xfrm>
            <a:off x="5544465" y="3435634"/>
            <a:ext cx="1320182" cy="1320206"/>
          </a:xfrm>
          <a:prstGeom prst="rect">
            <a:avLst/>
          </a:prstGeom>
          <a:noFill/>
          <a:ln>
            <a:noFill/>
          </a:ln>
        </p:spPr>
      </p:pic>
      <p:pic>
        <p:nvPicPr>
          <p:cNvPr id="488" name="Google Shape;488;p45" title="000000_scene2_fork_focus1.gif"/>
          <p:cNvPicPr preferRelativeResize="0"/>
          <p:nvPr/>
        </p:nvPicPr>
        <p:blipFill>
          <a:blip r:embed="rId13">
            <a:alphaModFix/>
          </a:blip>
          <a:stretch>
            <a:fillRect/>
          </a:stretch>
        </p:blipFill>
        <p:spPr>
          <a:xfrm>
            <a:off x="7008425" y="3419375"/>
            <a:ext cx="1352725" cy="1352725"/>
          </a:xfrm>
          <a:prstGeom prst="rect">
            <a:avLst/>
          </a:prstGeom>
          <a:noFill/>
          <a:ln>
            <a:noFill/>
          </a:ln>
        </p:spPr>
      </p:pic>
      <p:pic>
        <p:nvPicPr>
          <p:cNvPr id="489" name="Google Shape;489;p45"/>
          <p:cNvPicPr preferRelativeResize="0"/>
          <p:nvPr/>
        </p:nvPicPr>
        <p:blipFill>
          <a:blip r:embed="rId14">
            <a:alphaModFix/>
          </a:blip>
          <a:stretch>
            <a:fillRect/>
          </a:stretch>
        </p:blipFill>
        <p:spPr>
          <a:xfrm>
            <a:off x="5566552" y="2030626"/>
            <a:ext cx="1296974" cy="1296974"/>
          </a:xfrm>
          <a:prstGeom prst="rect">
            <a:avLst/>
          </a:prstGeom>
          <a:noFill/>
          <a:ln>
            <a:noFill/>
          </a:ln>
        </p:spPr>
      </p:pic>
      <p:sp>
        <p:nvSpPr>
          <p:cNvPr id="490" name="Google Shape;490;p45"/>
          <p:cNvSpPr txBox="1"/>
          <p:nvPr/>
        </p:nvSpPr>
        <p:spPr>
          <a:xfrm>
            <a:off x="1022325" y="2694275"/>
            <a:ext cx="69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Era3D</a:t>
            </a:r>
            <a:endParaRPr b="1"/>
          </a:p>
        </p:txBody>
      </p:sp>
      <p:sp>
        <p:nvSpPr>
          <p:cNvPr id="491" name="Google Shape;491;p45"/>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2500">
                <a:solidFill>
                  <a:schemeClr val="lt2"/>
                </a:solidFill>
              </a:rPr>
              <a:t>Generation models: Multiview Generation</a:t>
            </a:r>
            <a:endParaRPr sz="2500">
              <a:solidFill>
                <a:schemeClr val="accent1"/>
              </a:solidFill>
              <a:latin typeface="Arial"/>
              <a:ea typeface="Arial"/>
              <a:cs typeface="Arial"/>
              <a:sym typeface="Arial"/>
            </a:endParaRPr>
          </a:p>
        </p:txBody>
      </p:sp>
      <p:pic>
        <p:nvPicPr>
          <p:cNvPr id="492" name="Google Shape;492;p45"/>
          <p:cNvPicPr preferRelativeResize="0"/>
          <p:nvPr/>
        </p:nvPicPr>
        <p:blipFill rotWithShape="1">
          <a:blip r:embed="rId15">
            <a:alphaModFix/>
          </a:blip>
          <a:srcRect b="0" l="0" r="0" t="0"/>
          <a:stretch/>
        </p:blipFill>
        <p:spPr>
          <a:xfrm>
            <a:off x="7261546" y="135063"/>
            <a:ext cx="983780" cy="691150"/>
          </a:xfrm>
          <a:prstGeom prst="rect">
            <a:avLst/>
          </a:prstGeom>
          <a:noFill/>
          <a:ln>
            <a:noFill/>
          </a:ln>
        </p:spPr>
      </p:pic>
      <p:sp>
        <p:nvSpPr>
          <p:cNvPr id="493" name="Google Shape;493;p4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494" name="Google Shape;494;p45"/>
          <p:cNvSpPr txBox="1"/>
          <p:nvPr/>
        </p:nvSpPr>
        <p:spPr>
          <a:xfrm>
            <a:off x="0" y="4492750"/>
            <a:ext cx="9234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Li, P., Liu, Y., Long, X., Zhang, F., Lin, C., Li, M., ... &amp; Guo, Y. (2024). Era3d: High-resolution multiview diffusion using efficient row-wise attention. Advances in Neural Information Processing Systems, 37, 55975-56000.</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a:solidFill>
                  <a:schemeClr val="dk1"/>
                </a:solidFill>
              </a:rPr>
              <a:t>Xu, J., Cheng, W., Gao, Y., Wang, X., Gao, S., &amp; Shan, Y. (2024). Instantmesh: Efficient 3d mesh generation from a single image with sparse-view large reconstruction models. arXiv preprint arXiv:2404.07191.</a:t>
            </a:r>
            <a:endParaRPr sz="800">
              <a:solidFill>
                <a:schemeClr val="dk1"/>
              </a:solidFill>
            </a:endParaRPr>
          </a:p>
        </p:txBody>
      </p:sp>
      <p:sp>
        <p:nvSpPr>
          <p:cNvPr id="495" name="Google Shape;495;p45"/>
          <p:cNvSpPr txBox="1"/>
          <p:nvPr/>
        </p:nvSpPr>
        <p:spPr>
          <a:xfrm>
            <a:off x="406725" y="908661"/>
            <a:ext cx="193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a:t>
            </a:r>
            <a:endParaRPr i="1" sz="1000">
              <a:solidFill>
                <a:schemeClr val="dk1"/>
              </a:solidFill>
            </a:endParaRPr>
          </a:p>
          <a:p>
            <a:pPr indent="0" lvl="0" marL="0" rtl="0" algn="l">
              <a:spcBef>
                <a:spcPts val="0"/>
              </a:spcBef>
              <a:spcAft>
                <a:spcPts val="0"/>
              </a:spcAft>
              <a:buNone/>
            </a:pPr>
            <a:r>
              <a:rPr i="1" lang="en-GB" sz="1000">
                <a:solidFill>
                  <a:schemeClr val="dk1"/>
                </a:solidFill>
              </a:rPr>
              <a:t>L</a:t>
            </a:r>
            <a:r>
              <a:rPr i="1" lang="en-GB" sz="1000">
                <a:solidFill>
                  <a:schemeClr val="dk1"/>
                </a:solidFill>
              </a:rPr>
              <a:t>ine1: input image</a:t>
            </a:r>
            <a:endParaRPr i="1" sz="1000">
              <a:solidFill>
                <a:schemeClr val="dk1"/>
              </a:solidFill>
            </a:endParaRPr>
          </a:p>
          <a:p>
            <a:pPr indent="0" lvl="0" marL="0" rtl="0" algn="l">
              <a:spcBef>
                <a:spcPts val="0"/>
              </a:spcBef>
              <a:spcAft>
                <a:spcPts val="0"/>
              </a:spcAft>
              <a:buNone/>
            </a:pPr>
            <a:r>
              <a:rPr i="1" lang="en-GB" sz="1000">
                <a:solidFill>
                  <a:schemeClr val="dk1"/>
                </a:solidFill>
              </a:rPr>
              <a:t>Line2: Era3D result</a:t>
            </a:r>
            <a:endParaRPr i="1" sz="1000">
              <a:solidFill>
                <a:schemeClr val="dk1"/>
              </a:solidFill>
            </a:endParaRPr>
          </a:p>
          <a:p>
            <a:pPr indent="0" lvl="0" marL="0" rtl="0" algn="l">
              <a:spcBef>
                <a:spcPts val="0"/>
              </a:spcBef>
              <a:spcAft>
                <a:spcPts val="0"/>
              </a:spcAft>
              <a:buNone/>
            </a:pPr>
            <a:r>
              <a:rPr i="1" lang="en-GB" sz="1000">
                <a:solidFill>
                  <a:schemeClr val="dk1"/>
                </a:solidFill>
              </a:rPr>
              <a:t>Line3: InstantMesh result</a:t>
            </a:r>
            <a:endParaRPr i="1" sz="1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6"/>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Generation models: Multiview Generation</a:t>
            </a:r>
            <a:endParaRPr sz="1600">
              <a:solidFill>
                <a:schemeClr val="accent1"/>
              </a:solidFill>
              <a:latin typeface="Arial"/>
              <a:ea typeface="Arial"/>
              <a:cs typeface="Arial"/>
              <a:sym typeface="Arial"/>
            </a:endParaRPr>
          </a:p>
        </p:txBody>
      </p:sp>
      <p:sp>
        <p:nvSpPr>
          <p:cNvPr id="501" name="Google Shape;501;p46"/>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502" name="Google Shape;502;p46"/>
          <p:cNvSpPr txBox="1"/>
          <p:nvPr>
            <p:ph idx="1" type="body"/>
          </p:nvPr>
        </p:nvSpPr>
        <p:spPr>
          <a:xfrm>
            <a:off x="318025" y="1192875"/>
            <a:ext cx="7927200" cy="361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GB" sz="1600"/>
              <a:t>Conclusion: </a:t>
            </a:r>
            <a:endParaRPr b="1" sz="1600"/>
          </a:p>
          <a:p>
            <a:pPr indent="-317500" lvl="0" marL="457200" rtl="0" algn="l">
              <a:spcBef>
                <a:spcPts val="0"/>
              </a:spcBef>
              <a:spcAft>
                <a:spcPts val="0"/>
              </a:spcAft>
              <a:buSzPts val="1400"/>
              <a:buChar char="-"/>
            </a:pPr>
            <a:r>
              <a:rPr lang="en-GB"/>
              <a:t>Results are not better than InstantMesh.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sz="1600"/>
              <a:t>Comment: </a:t>
            </a:r>
            <a:endParaRPr b="1" sz="1600"/>
          </a:p>
          <a:p>
            <a:pPr indent="-317500" lvl="0" marL="457200" rtl="0" algn="l">
              <a:spcBef>
                <a:spcPts val="0"/>
              </a:spcBef>
              <a:spcAft>
                <a:spcPts val="0"/>
              </a:spcAft>
              <a:buClr>
                <a:schemeClr val="dk1"/>
              </a:buClr>
              <a:buSzPts val="1400"/>
              <a:buChar char="-"/>
            </a:pPr>
            <a:r>
              <a:rPr lang="en-GB"/>
              <a:t>Multiview generation models are outdated.</a:t>
            </a:r>
            <a:endParaRPr/>
          </a:p>
          <a:p>
            <a:pPr indent="-317500" lvl="0" marL="457200" rtl="0" algn="l">
              <a:spcBef>
                <a:spcPts val="0"/>
              </a:spcBef>
              <a:spcAft>
                <a:spcPts val="0"/>
              </a:spcAft>
              <a:buSzPts val="1400"/>
              <a:buChar char="-"/>
            </a:pPr>
            <a:r>
              <a:rPr lang="en-GB"/>
              <a:t>Before 2025, multiview generation is necessary for 3d mesh generation</a:t>
            </a:r>
            <a:endParaRPr/>
          </a:p>
          <a:p>
            <a:pPr indent="-317500" lvl="0" marL="457200" rtl="0" algn="l">
              <a:lnSpc>
                <a:spcPct val="115000"/>
              </a:lnSpc>
              <a:spcBef>
                <a:spcPts val="0"/>
              </a:spcBef>
              <a:spcAft>
                <a:spcPts val="0"/>
              </a:spcAft>
              <a:buSzPts val="1400"/>
              <a:buChar char="-"/>
            </a:pPr>
            <a:r>
              <a:rPr lang="en-GB"/>
              <a:t>But in 2025, multiview is no longer necessary as the separate part of image-to-3d model. </a:t>
            </a:r>
            <a:endParaRPr/>
          </a:p>
          <a:p>
            <a:pPr indent="-317500" lvl="0" marL="457200" rtl="0" algn="l">
              <a:spcBef>
                <a:spcPts val="0"/>
              </a:spcBef>
              <a:spcAft>
                <a:spcPts val="0"/>
              </a:spcAft>
              <a:buSzPts val="1400"/>
              <a:buChar char="-"/>
            </a:pPr>
            <a:r>
              <a:rPr lang="en-GB"/>
              <a:t>Current Model are tend to adopt an end-to-end design.</a:t>
            </a:r>
            <a:endParaRPr/>
          </a:p>
          <a:p>
            <a:pPr indent="0" lvl="0" marL="228600" rtl="0" algn="l">
              <a:lnSpc>
                <a:spcPct val="114000"/>
              </a:lnSpc>
              <a:spcBef>
                <a:spcPts val="0"/>
              </a:spcBef>
              <a:spcAft>
                <a:spcPts val="0"/>
              </a:spcAft>
              <a:buClr>
                <a:schemeClr val="dk1"/>
              </a:buClr>
              <a:buSzPts val="1400"/>
              <a:buNone/>
            </a:pPr>
            <a:r>
              <a:t/>
            </a:r>
            <a:endParaRPr sz="1200">
              <a:solidFill>
                <a:schemeClr val="dk1"/>
              </a:solidFill>
              <a:latin typeface="Arial"/>
              <a:ea typeface="Arial"/>
              <a:cs typeface="Arial"/>
              <a:sym typeface="Arial"/>
            </a:endParaRPr>
          </a:p>
        </p:txBody>
      </p:sp>
      <p:pic>
        <p:nvPicPr>
          <p:cNvPr id="503" name="Google Shape;503;p46"/>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504" name="Google Shape;504;p46"/>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7"/>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Generation models</a:t>
            </a:r>
            <a:endParaRPr sz="1600">
              <a:solidFill>
                <a:schemeClr val="accent1"/>
              </a:solidFill>
              <a:latin typeface="Arial"/>
              <a:ea typeface="Arial"/>
              <a:cs typeface="Arial"/>
              <a:sym typeface="Arial"/>
            </a:endParaRPr>
          </a:p>
        </p:txBody>
      </p:sp>
      <p:sp>
        <p:nvSpPr>
          <p:cNvPr id="510" name="Google Shape;510;p47"/>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511" name="Google Shape;511;p47"/>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512" name="Google Shape;512;p47"/>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513" name="Google Shape;513;p47"/>
          <p:cNvPicPr preferRelativeResize="0"/>
          <p:nvPr/>
        </p:nvPicPr>
        <p:blipFill>
          <a:blip r:embed="rId4">
            <a:alphaModFix/>
          </a:blip>
          <a:stretch>
            <a:fillRect/>
          </a:stretch>
        </p:blipFill>
        <p:spPr>
          <a:xfrm>
            <a:off x="3000000" y="654838"/>
            <a:ext cx="5202826" cy="1791024"/>
          </a:xfrm>
          <a:prstGeom prst="rect">
            <a:avLst/>
          </a:prstGeom>
          <a:noFill/>
          <a:ln>
            <a:noFill/>
          </a:ln>
        </p:spPr>
      </p:pic>
      <p:pic>
        <p:nvPicPr>
          <p:cNvPr id="514" name="Google Shape;514;p47"/>
          <p:cNvPicPr preferRelativeResize="0"/>
          <p:nvPr/>
        </p:nvPicPr>
        <p:blipFill>
          <a:blip r:embed="rId5">
            <a:alphaModFix/>
          </a:blip>
          <a:stretch>
            <a:fillRect/>
          </a:stretch>
        </p:blipFill>
        <p:spPr>
          <a:xfrm>
            <a:off x="3641288" y="2609700"/>
            <a:ext cx="3920250" cy="2442999"/>
          </a:xfrm>
          <a:prstGeom prst="rect">
            <a:avLst/>
          </a:prstGeom>
          <a:noFill/>
          <a:ln>
            <a:noFill/>
          </a:ln>
        </p:spPr>
      </p:pic>
      <p:sp>
        <p:nvSpPr>
          <p:cNvPr id="515" name="Google Shape;515;p47"/>
          <p:cNvSpPr txBox="1"/>
          <p:nvPr/>
        </p:nvSpPr>
        <p:spPr>
          <a:xfrm>
            <a:off x="311150" y="973513"/>
            <a:ext cx="2625300" cy="645900"/>
          </a:xfrm>
          <a:prstGeom prst="rect">
            <a:avLst/>
          </a:prstGeom>
          <a:noFill/>
          <a:ln>
            <a:noFill/>
          </a:ln>
        </p:spPr>
        <p:txBody>
          <a:bodyPr anchorCtr="0" anchor="t" bIns="91425" lIns="91425" spcFirstLastPara="1" rIns="91425" wrap="square" tIns="91425">
            <a:spAutoFit/>
          </a:bodyPr>
          <a:lstStyle/>
          <a:p>
            <a:pPr indent="0" lvl="0" marL="0" rtl="0" algn="ctr">
              <a:lnSpc>
                <a:spcPct val="114000"/>
              </a:lnSpc>
              <a:spcBef>
                <a:spcPts val="0"/>
              </a:spcBef>
              <a:spcAft>
                <a:spcPts val="0"/>
              </a:spcAft>
              <a:buNone/>
            </a:pPr>
            <a:r>
              <a:rPr b="1" lang="en-GB">
                <a:solidFill>
                  <a:schemeClr val="dk1"/>
                </a:solidFill>
              </a:rPr>
              <a:t>MIDI-3D</a:t>
            </a:r>
            <a:endParaRPr b="1">
              <a:solidFill>
                <a:schemeClr val="dk1"/>
              </a:solidFill>
            </a:endParaRPr>
          </a:p>
          <a:p>
            <a:pPr indent="0" lvl="0" marL="0" rtl="0" algn="ctr">
              <a:lnSpc>
                <a:spcPct val="114000"/>
              </a:lnSpc>
              <a:spcBef>
                <a:spcPts val="0"/>
              </a:spcBef>
              <a:spcAft>
                <a:spcPts val="0"/>
              </a:spcAft>
              <a:buNone/>
            </a:pPr>
            <a:r>
              <a:rPr lang="en-GB">
                <a:solidFill>
                  <a:schemeClr val="dk1"/>
                </a:solidFill>
              </a:rPr>
              <a:t>Image -&gt; 3D Instances</a:t>
            </a:r>
            <a:endParaRPr>
              <a:solidFill>
                <a:schemeClr val="dk1"/>
              </a:solidFill>
            </a:endParaRPr>
          </a:p>
        </p:txBody>
      </p:sp>
      <p:sp>
        <p:nvSpPr>
          <p:cNvPr id="516" name="Google Shape;516;p47"/>
          <p:cNvSpPr txBox="1"/>
          <p:nvPr/>
        </p:nvSpPr>
        <p:spPr>
          <a:xfrm>
            <a:off x="318025" y="3508250"/>
            <a:ext cx="3346800" cy="645900"/>
          </a:xfrm>
          <a:prstGeom prst="rect">
            <a:avLst/>
          </a:prstGeom>
          <a:noFill/>
          <a:ln>
            <a:noFill/>
          </a:ln>
        </p:spPr>
        <p:txBody>
          <a:bodyPr anchorCtr="0" anchor="t" bIns="91425" lIns="91425" spcFirstLastPara="1" rIns="91425" wrap="square" tIns="91425">
            <a:spAutoFit/>
          </a:bodyPr>
          <a:lstStyle/>
          <a:p>
            <a:pPr indent="0" lvl="0" marL="0" rtl="0" algn="ctr">
              <a:lnSpc>
                <a:spcPct val="114000"/>
              </a:lnSpc>
              <a:spcBef>
                <a:spcPts val="0"/>
              </a:spcBef>
              <a:spcAft>
                <a:spcPts val="0"/>
              </a:spcAft>
              <a:buNone/>
            </a:pPr>
            <a:r>
              <a:rPr b="1" lang="en-GB">
                <a:solidFill>
                  <a:schemeClr val="dk1"/>
                </a:solidFill>
              </a:rPr>
              <a:t>Hi3DGen</a:t>
            </a:r>
            <a:endParaRPr b="1">
              <a:solidFill>
                <a:schemeClr val="dk1"/>
              </a:solidFill>
            </a:endParaRPr>
          </a:p>
          <a:p>
            <a:pPr indent="0" lvl="0" marL="0" rtl="0" algn="ctr">
              <a:lnSpc>
                <a:spcPct val="114000"/>
              </a:lnSpc>
              <a:spcBef>
                <a:spcPts val="0"/>
              </a:spcBef>
              <a:spcAft>
                <a:spcPts val="0"/>
              </a:spcAft>
              <a:buNone/>
            </a:pPr>
            <a:r>
              <a:rPr lang="en-GB">
                <a:solidFill>
                  <a:schemeClr val="dk1"/>
                </a:solidFill>
              </a:rPr>
              <a:t>Image -&gt; normal map -&gt; geometry</a:t>
            </a:r>
            <a:endParaRPr>
              <a:solidFill>
                <a:schemeClr val="dk1"/>
              </a:solidFill>
            </a:endParaRPr>
          </a:p>
        </p:txBody>
      </p:sp>
      <p:sp>
        <p:nvSpPr>
          <p:cNvPr id="517" name="Google Shape;517;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8" name="Google Shape;518;p47"/>
          <p:cNvSpPr txBox="1"/>
          <p:nvPr/>
        </p:nvSpPr>
        <p:spPr>
          <a:xfrm>
            <a:off x="242450" y="2327275"/>
            <a:ext cx="890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Huang, Z., Guo, Y. C., An, X., Yang, Y., Li, Y., Zou, Z. X., ... &amp; Sheng, L. (2025). Midi: Multi-instance diffusion for single image to 3d scene generation. In Proceedings of the Computer Vision and Pattern Recognition Conference (pp. 23646-23657).</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519" name="Google Shape;519;p47"/>
          <p:cNvSpPr txBox="1"/>
          <p:nvPr/>
        </p:nvSpPr>
        <p:spPr>
          <a:xfrm>
            <a:off x="1233600" y="1930963"/>
            <a:ext cx="176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a:t>
            </a:r>
            <a:r>
              <a:rPr i="1" lang="en-GB" sz="1000">
                <a:solidFill>
                  <a:schemeClr val="dk1"/>
                </a:solidFill>
              </a:rPr>
              <a:t>Outline of Midi-3D</a:t>
            </a:r>
            <a:endParaRPr/>
          </a:p>
        </p:txBody>
      </p:sp>
      <p:sp>
        <p:nvSpPr>
          <p:cNvPr id="520" name="Google Shape;520;p47"/>
          <p:cNvSpPr txBox="1"/>
          <p:nvPr/>
        </p:nvSpPr>
        <p:spPr>
          <a:xfrm>
            <a:off x="1835775" y="4516287"/>
            <a:ext cx="195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Outline of </a:t>
            </a:r>
            <a:r>
              <a:rPr i="1" lang="en-GB" sz="1000">
                <a:solidFill>
                  <a:schemeClr val="dk1"/>
                </a:solidFill>
              </a:rPr>
              <a:t>Hi3DGen</a:t>
            </a:r>
            <a:endParaRPr/>
          </a:p>
        </p:txBody>
      </p:sp>
      <p:sp>
        <p:nvSpPr>
          <p:cNvPr id="521" name="Google Shape;521;p47"/>
          <p:cNvSpPr txBox="1"/>
          <p:nvPr/>
        </p:nvSpPr>
        <p:spPr>
          <a:xfrm>
            <a:off x="7561550" y="3973800"/>
            <a:ext cx="158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Ye, C., Wu, Y., Lu, Z., Chang, J., Guo, X., Zhou, J., ... &amp; Han, X. (2025). Hi3dgen: High-fidelity 3d geometry generation from images via normal bridging. arXiv preprint arXiv:2503.22236, 3, 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Generation models</a:t>
            </a:r>
            <a:endParaRPr sz="1600">
              <a:solidFill>
                <a:schemeClr val="accent1"/>
              </a:solidFill>
              <a:latin typeface="Arial"/>
              <a:ea typeface="Arial"/>
              <a:cs typeface="Arial"/>
              <a:sym typeface="Arial"/>
            </a:endParaRPr>
          </a:p>
        </p:txBody>
      </p:sp>
      <p:sp>
        <p:nvSpPr>
          <p:cNvPr id="527" name="Google Shape;527;p48"/>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528" name="Google Shape;528;p48"/>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529" name="Google Shape;529;p48"/>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530" name="Google Shape;530;p48"/>
          <p:cNvSpPr txBox="1"/>
          <p:nvPr/>
        </p:nvSpPr>
        <p:spPr>
          <a:xfrm>
            <a:off x="554625" y="826225"/>
            <a:ext cx="2625300" cy="891600"/>
          </a:xfrm>
          <a:prstGeom prst="rect">
            <a:avLst/>
          </a:prstGeom>
          <a:noFill/>
          <a:ln>
            <a:noFill/>
          </a:ln>
        </p:spPr>
        <p:txBody>
          <a:bodyPr anchorCtr="0" anchor="t" bIns="91425" lIns="91425" spcFirstLastPara="1" rIns="91425" wrap="square" tIns="91425">
            <a:spAutoFit/>
          </a:bodyPr>
          <a:lstStyle/>
          <a:p>
            <a:pPr indent="0" lvl="0" marL="0" rtl="0" algn="ctr">
              <a:lnSpc>
                <a:spcPct val="114000"/>
              </a:lnSpc>
              <a:spcBef>
                <a:spcPts val="0"/>
              </a:spcBef>
              <a:spcAft>
                <a:spcPts val="0"/>
              </a:spcAft>
              <a:buNone/>
            </a:pPr>
            <a:r>
              <a:rPr b="1" lang="en-GB">
                <a:solidFill>
                  <a:schemeClr val="dk1"/>
                </a:solidFill>
              </a:rPr>
              <a:t>Hunyuan3D 2.5</a:t>
            </a:r>
            <a:endParaRPr b="1">
              <a:solidFill>
                <a:schemeClr val="dk1"/>
              </a:solidFill>
            </a:endParaRPr>
          </a:p>
          <a:p>
            <a:pPr indent="0" lvl="0" marL="0" rtl="0" algn="ctr">
              <a:lnSpc>
                <a:spcPct val="114000"/>
              </a:lnSpc>
              <a:spcBef>
                <a:spcPts val="0"/>
              </a:spcBef>
              <a:spcAft>
                <a:spcPts val="0"/>
              </a:spcAft>
              <a:buNone/>
            </a:pPr>
            <a:r>
              <a:rPr lang="en-GB">
                <a:solidFill>
                  <a:schemeClr val="dk1"/>
                </a:solidFill>
              </a:rPr>
              <a:t>Image -&gt; 3D </a:t>
            </a:r>
            <a:r>
              <a:rPr lang="en-GB">
                <a:solidFill>
                  <a:schemeClr val="dk1"/>
                </a:solidFill>
              </a:rPr>
              <a:t>mesh</a:t>
            </a:r>
            <a:endParaRPr>
              <a:solidFill>
                <a:schemeClr val="dk1"/>
              </a:solidFill>
            </a:endParaRPr>
          </a:p>
          <a:p>
            <a:pPr indent="0" lvl="0" marL="0" rtl="0" algn="ctr">
              <a:lnSpc>
                <a:spcPct val="114000"/>
              </a:lnSpc>
              <a:spcBef>
                <a:spcPts val="0"/>
              </a:spcBef>
              <a:spcAft>
                <a:spcPts val="0"/>
              </a:spcAft>
              <a:buNone/>
            </a:pPr>
            <a:r>
              <a:rPr lang="en-GB">
                <a:solidFill>
                  <a:schemeClr val="dk1"/>
                </a:solidFill>
              </a:rPr>
              <a:t>Image + 3D mesh -&gt; Texture</a:t>
            </a:r>
            <a:endParaRPr>
              <a:solidFill>
                <a:schemeClr val="dk1"/>
              </a:solidFill>
            </a:endParaRPr>
          </a:p>
        </p:txBody>
      </p:sp>
      <p:sp>
        <p:nvSpPr>
          <p:cNvPr id="531" name="Google Shape;531;p48"/>
          <p:cNvSpPr txBox="1"/>
          <p:nvPr/>
        </p:nvSpPr>
        <p:spPr>
          <a:xfrm>
            <a:off x="4680625" y="839625"/>
            <a:ext cx="4146300" cy="891600"/>
          </a:xfrm>
          <a:prstGeom prst="rect">
            <a:avLst/>
          </a:prstGeom>
          <a:noFill/>
          <a:ln>
            <a:noFill/>
          </a:ln>
        </p:spPr>
        <p:txBody>
          <a:bodyPr anchorCtr="0" anchor="t" bIns="91425" lIns="91425" spcFirstLastPara="1" rIns="91425" wrap="square" tIns="91425">
            <a:spAutoFit/>
          </a:bodyPr>
          <a:lstStyle/>
          <a:p>
            <a:pPr indent="0" lvl="0" marL="0" rtl="0" algn="ctr">
              <a:lnSpc>
                <a:spcPct val="114000"/>
              </a:lnSpc>
              <a:spcBef>
                <a:spcPts val="0"/>
              </a:spcBef>
              <a:spcAft>
                <a:spcPts val="0"/>
              </a:spcAft>
              <a:buNone/>
            </a:pPr>
            <a:r>
              <a:rPr b="1" lang="en-GB">
                <a:solidFill>
                  <a:schemeClr val="dk1"/>
                </a:solidFill>
              </a:rPr>
              <a:t>TRELLIS</a:t>
            </a:r>
            <a:endParaRPr b="1">
              <a:solidFill>
                <a:schemeClr val="dk1"/>
              </a:solidFill>
            </a:endParaRPr>
          </a:p>
          <a:p>
            <a:pPr indent="0" lvl="0" marL="0" rtl="0" algn="ctr">
              <a:lnSpc>
                <a:spcPct val="114000"/>
              </a:lnSpc>
              <a:spcBef>
                <a:spcPts val="0"/>
              </a:spcBef>
              <a:spcAft>
                <a:spcPts val="0"/>
              </a:spcAft>
              <a:buNone/>
            </a:pPr>
            <a:r>
              <a:rPr lang="en-GB">
                <a:solidFill>
                  <a:schemeClr val="dk1"/>
                </a:solidFill>
              </a:rPr>
              <a:t>Train: 3D model -&gt; latent space -&gt; 3D model</a:t>
            </a:r>
            <a:endParaRPr>
              <a:solidFill>
                <a:schemeClr val="dk1"/>
              </a:solidFill>
            </a:endParaRPr>
          </a:p>
          <a:p>
            <a:pPr indent="0" lvl="0" marL="0" rtl="0" algn="ctr">
              <a:lnSpc>
                <a:spcPct val="114000"/>
              </a:lnSpc>
              <a:spcBef>
                <a:spcPts val="0"/>
              </a:spcBef>
              <a:spcAft>
                <a:spcPts val="0"/>
              </a:spcAft>
              <a:buNone/>
            </a:pPr>
            <a:r>
              <a:rPr lang="en-GB">
                <a:solidFill>
                  <a:schemeClr val="dk1"/>
                </a:solidFill>
              </a:rPr>
              <a:t>Inference: </a:t>
            </a:r>
            <a:r>
              <a:rPr lang="en-GB">
                <a:solidFill>
                  <a:schemeClr val="dk1"/>
                </a:solidFill>
              </a:rPr>
              <a:t>latent value </a:t>
            </a:r>
            <a:r>
              <a:rPr lang="en-GB">
                <a:solidFill>
                  <a:schemeClr val="dk1"/>
                </a:solidFill>
              </a:rPr>
              <a:t>+ image -&gt; 3D model</a:t>
            </a:r>
            <a:endParaRPr>
              <a:solidFill>
                <a:schemeClr val="dk1"/>
              </a:solidFill>
            </a:endParaRPr>
          </a:p>
        </p:txBody>
      </p:sp>
      <p:pic>
        <p:nvPicPr>
          <p:cNvPr id="532" name="Google Shape;532;p48"/>
          <p:cNvPicPr preferRelativeResize="0"/>
          <p:nvPr/>
        </p:nvPicPr>
        <p:blipFill>
          <a:blip r:embed="rId4">
            <a:alphaModFix/>
          </a:blip>
          <a:stretch>
            <a:fillRect/>
          </a:stretch>
        </p:blipFill>
        <p:spPr>
          <a:xfrm>
            <a:off x="386338" y="1634102"/>
            <a:ext cx="2961876" cy="3006076"/>
          </a:xfrm>
          <a:prstGeom prst="rect">
            <a:avLst/>
          </a:prstGeom>
          <a:noFill/>
          <a:ln>
            <a:noFill/>
          </a:ln>
        </p:spPr>
      </p:pic>
      <p:pic>
        <p:nvPicPr>
          <p:cNvPr id="533" name="Google Shape;533;p48"/>
          <p:cNvPicPr preferRelativeResize="0"/>
          <p:nvPr/>
        </p:nvPicPr>
        <p:blipFill>
          <a:blip r:embed="rId5">
            <a:alphaModFix/>
          </a:blip>
          <a:stretch>
            <a:fillRect/>
          </a:stretch>
        </p:blipFill>
        <p:spPr>
          <a:xfrm>
            <a:off x="3653026" y="1744613"/>
            <a:ext cx="5490975" cy="2359403"/>
          </a:xfrm>
          <a:prstGeom prst="rect">
            <a:avLst/>
          </a:prstGeom>
          <a:noFill/>
          <a:ln>
            <a:noFill/>
          </a:ln>
        </p:spPr>
      </p:pic>
      <p:sp>
        <p:nvSpPr>
          <p:cNvPr id="534" name="Google Shape;534;p48"/>
          <p:cNvSpPr txBox="1"/>
          <p:nvPr/>
        </p:nvSpPr>
        <p:spPr>
          <a:xfrm>
            <a:off x="3524700" y="4345625"/>
            <a:ext cx="561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Lai, Z., Zhao, Y., Liu, H., Zhao, Z., Lin, Q., Shi, H., ... &amp; Guo, C. (2025). Hunyuan3D 2.5: Towards High-Fidelity 3D Assets Generation with Ultimate Details. arXiv preprint arXiv:2506.16504.</a:t>
            </a:r>
            <a:endParaRPr sz="800">
              <a:solidFill>
                <a:schemeClr val="dk1"/>
              </a:solidFill>
            </a:endParaRPr>
          </a:p>
          <a:p>
            <a:pPr indent="0" lvl="0" marL="0" rtl="0" algn="l">
              <a:spcBef>
                <a:spcPts val="0"/>
              </a:spcBef>
              <a:spcAft>
                <a:spcPts val="0"/>
              </a:spcAft>
              <a:buNone/>
            </a:pPr>
            <a:r>
              <a:rPr lang="en-GB" sz="800">
                <a:solidFill>
                  <a:schemeClr val="dk1"/>
                </a:solidFill>
              </a:rPr>
              <a:t>Xiang, J., Lv, Z., Xu, S., Deng, Y., Wang, R., Zhang, B., ... &amp; Yang, J. (2025). Structured 3d latents for scalable and versatile 3d generation. In Proceedings of the Computer Vision and Pattern Recognition Conference (pp. 21469-21480).</a:t>
            </a:r>
            <a:endParaRPr sz="800">
              <a:solidFill>
                <a:schemeClr val="dk1"/>
              </a:solidFill>
            </a:endParaRPr>
          </a:p>
        </p:txBody>
      </p:sp>
      <p:sp>
        <p:nvSpPr>
          <p:cNvPr id="535" name="Google Shape;535;p48"/>
          <p:cNvSpPr txBox="1"/>
          <p:nvPr/>
        </p:nvSpPr>
        <p:spPr>
          <a:xfrm>
            <a:off x="5594625" y="4123275"/>
            <a:ext cx="176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Outline of </a:t>
            </a:r>
            <a:r>
              <a:rPr i="1" lang="en-GB" sz="1000">
                <a:solidFill>
                  <a:schemeClr val="dk1"/>
                </a:solidFill>
              </a:rPr>
              <a:t>TRELLIS</a:t>
            </a:r>
            <a:endParaRPr/>
          </a:p>
        </p:txBody>
      </p:sp>
      <p:sp>
        <p:nvSpPr>
          <p:cNvPr id="536" name="Google Shape;536;p48"/>
          <p:cNvSpPr txBox="1"/>
          <p:nvPr/>
        </p:nvSpPr>
        <p:spPr>
          <a:xfrm>
            <a:off x="771838" y="4640175"/>
            <a:ext cx="219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Outline of </a:t>
            </a:r>
            <a:r>
              <a:rPr i="1" lang="en-GB" sz="1000">
                <a:solidFill>
                  <a:schemeClr val="dk1"/>
                </a:solidFill>
              </a:rPr>
              <a:t>Hunyuan3</a:t>
            </a:r>
            <a:r>
              <a:rPr i="1" lang="en-GB" sz="1000">
                <a:solidFill>
                  <a:schemeClr val="dk1"/>
                </a:solidFill>
              </a:rPr>
              <a:t>D 2.5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idx="12" type="sldNum"/>
          </p:nvPr>
        </p:nvSpPr>
        <p:spPr>
          <a:xfrm>
            <a:off x="8240400" y="4860000"/>
            <a:ext cx="601500" cy="273900"/>
          </a:xfrm>
          <a:prstGeom prst="rect">
            <a:avLst/>
          </a:prstGeom>
          <a:noFill/>
          <a:ln>
            <a:noFill/>
          </a:ln>
        </p:spPr>
        <p:txBody>
          <a:bodyPr anchorCtr="0" anchor="ctr" bIns="45700" lIns="0" spcFirstLastPara="1" rIns="0" wrap="square" tIns="45700">
            <a:noAutofit/>
          </a:bodyPr>
          <a:lstStyle/>
          <a:p>
            <a:pPr indent="0" lvl="0" marL="0" marR="0" rtl="0" algn="r">
              <a:lnSpc>
                <a:spcPct val="100000"/>
              </a:lnSpc>
              <a:spcBef>
                <a:spcPts val="0"/>
              </a:spcBef>
              <a:spcAft>
                <a:spcPts val="0"/>
              </a:spcAft>
              <a:buClr>
                <a:srgbClr val="FFFFFF"/>
              </a:buClr>
              <a:buSzPts val="1100"/>
              <a:buFont typeface="Arial"/>
              <a:buNone/>
            </a:pPr>
            <a:fld id="{00000000-1234-1234-1234-123412341234}" type="slidenum">
              <a:rPr b="0" i="0" lang="en-GB" sz="1100" u="none" cap="none" strike="noStrike">
                <a:solidFill>
                  <a:srgbClr val="FFFFFF"/>
                </a:solidFill>
                <a:latin typeface="Arial"/>
                <a:ea typeface="Arial"/>
                <a:cs typeface="Arial"/>
                <a:sym typeface="Arial"/>
              </a:rPr>
              <a:t>‹#›</a:t>
            </a:fld>
            <a:endParaRPr b="0" i="0" sz="1100" u="none" cap="none" strike="noStrike">
              <a:solidFill>
                <a:srgbClr val="FFFFFF"/>
              </a:solidFill>
              <a:latin typeface="Arial"/>
              <a:ea typeface="Arial"/>
              <a:cs typeface="Arial"/>
              <a:sym typeface="Arial"/>
            </a:endParaRPr>
          </a:p>
        </p:txBody>
      </p:sp>
      <p:sp>
        <p:nvSpPr>
          <p:cNvPr id="133" name="Google Shape;133;p22"/>
          <p:cNvSpPr txBox="1"/>
          <p:nvPr>
            <p:ph idx="1" type="body"/>
          </p:nvPr>
        </p:nvSpPr>
        <p:spPr>
          <a:xfrm>
            <a:off x="304812" y="2159705"/>
            <a:ext cx="8927100" cy="82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5400"/>
              <a:t>Motivation</a:t>
            </a:r>
            <a:r>
              <a:rPr lang="en-GB"/>
              <a:t> </a:t>
            </a:r>
            <a:endParaRPr/>
          </a:p>
          <a:p>
            <a:pPr indent="0" lvl="0" marL="0" rtl="0" algn="l">
              <a:lnSpc>
                <a:spcPct val="100000"/>
              </a:lnSpc>
              <a:spcBef>
                <a:spcPts val="0"/>
              </a:spcBef>
              <a:spcAft>
                <a:spcPts val="0"/>
              </a:spcAft>
              <a:buNone/>
            </a:pPr>
            <a:r>
              <a:t/>
            </a:r>
            <a:endParaRPr/>
          </a:p>
        </p:txBody>
      </p:sp>
      <p:pic>
        <p:nvPicPr>
          <p:cNvPr id="134" name="Google Shape;134;p22"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135" name="Google Shape;135;p22"/>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0" name="Shape 540"/>
        <p:cNvGrpSpPr/>
        <p:nvPr/>
      </p:nvGrpSpPr>
      <p:grpSpPr>
        <a:xfrm>
          <a:off x="0" y="0"/>
          <a:ext cx="0" cy="0"/>
          <a:chOff x="0" y="0"/>
          <a:chExt cx="0" cy="0"/>
        </a:xfrm>
      </p:grpSpPr>
      <p:sp>
        <p:nvSpPr>
          <p:cNvPr id="541" name="Google Shape;541;p49"/>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Generation models: Image-to-3d</a:t>
            </a:r>
            <a:r>
              <a:rPr b="1" lang="en-GB">
                <a:solidFill>
                  <a:schemeClr val="lt2"/>
                </a:solidFill>
              </a:rPr>
              <a:t> Model </a:t>
            </a:r>
            <a:endParaRPr sz="1600">
              <a:solidFill>
                <a:schemeClr val="accent1"/>
              </a:solidFill>
              <a:latin typeface="Arial"/>
              <a:ea typeface="Arial"/>
              <a:cs typeface="Arial"/>
              <a:sym typeface="Arial"/>
            </a:endParaRPr>
          </a:p>
        </p:txBody>
      </p:sp>
      <p:sp>
        <p:nvSpPr>
          <p:cNvPr id="542" name="Google Shape;542;p49"/>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543" name="Google Shape;543;p49"/>
          <p:cNvSpPr txBox="1"/>
          <p:nvPr>
            <p:ph idx="1" type="body"/>
          </p:nvPr>
        </p:nvSpPr>
        <p:spPr>
          <a:xfrm>
            <a:off x="318025" y="1007750"/>
            <a:ext cx="8620800" cy="3635400"/>
          </a:xfrm>
          <a:prstGeom prst="rect">
            <a:avLst/>
          </a:prstGeom>
          <a:noFill/>
          <a:ln>
            <a:noFill/>
          </a:ln>
        </p:spPr>
        <p:txBody>
          <a:bodyPr anchorCtr="0" anchor="t" bIns="0" lIns="0" spcFirstLastPara="1" rIns="0" wrap="square" tIns="0">
            <a:noAutofit/>
          </a:bodyPr>
          <a:lstStyle/>
          <a:p>
            <a:pPr indent="0" lvl="0" marL="228600" rtl="0" algn="l">
              <a:lnSpc>
                <a:spcPct val="114000"/>
              </a:lnSpc>
              <a:spcBef>
                <a:spcPts val="0"/>
              </a:spcBef>
              <a:spcAft>
                <a:spcPts val="0"/>
              </a:spcAft>
              <a:buClr>
                <a:schemeClr val="dk1"/>
              </a:buClr>
              <a:buSzPts val="1400"/>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rPr b="1" lang="en-GB" sz="1600"/>
              <a:t>Tried different entire Generation Model: </a:t>
            </a:r>
            <a:endParaRPr sz="1600"/>
          </a:p>
          <a:p>
            <a:pPr indent="-317500" lvl="0" marL="457200" rtl="0" algn="l">
              <a:spcBef>
                <a:spcPts val="0"/>
              </a:spcBef>
              <a:spcAft>
                <a:spcPts val="0"/>
              </a:spcAft>
              <a:buSzPts val="1400"/>
              <a:buChar char="-"/>
            </a:pPr>
            <a:r>
              <a:rPr b="1" lang="en-GB"/>
              <a:t>New released model in 2025</a:t>
            </a:r>
            <a:endParaRPr b="1"/>
          </a:p>
          <a:p>
            <a:pPr indent="-317500" lvl="1" marL="914400" rtl="0" algn="l">
              <a:spcBef>
                <a:spcPts val="0"/>
              </a:spcBef>
              <a:spcAft>
                <a:spcPts val="0"/>
              </a:spcAft>
              <a:buSzPts val="1400"/>
              <a:buChar char="-"/>
            </a:pPr>
            <a:r>
              <a:rPr lang="en-GB"/>
              <a:t>CraftsMan, Hunyuan3D 2.5, Hi3dGen, TRELLIS, MIDI-3d.</a:t>
            </a:r>
            <a:endParaRPr/>
          </a:p>
          <a:p>
            <a:pPr indent="0" lvl="0" marL="914400" rtl="0" algn="l">
              <a:spcBef>
                <a:spcPts val="0"/>
              </a:spcBef>
              <a:spcAft>
                <a:spcPts val="0"/>
              </a:spcAft>
              <a:buNone/>
            </a:pPr>
            <a:r>
              <a:t/>
            </a:r>
            <a:endParaRPr/>
          </a:p>
          <a:p>
            <a:pPr indent="0" lvl="0" marL="0" rtl="0" algn="l">
              <a:spcBef>
                <a:spcPts val="0"/>
              </a:spcBef>
              <a:spcAft>
                <a:spcPts val="0"/>
              </a:spcAft>
              <a:buNone/>
            </a:pPr>
            <a:r>
              <a:rPr b="1" lang="en-GB"/>
              <a:t>Comments</a:t>
            </a:r>
            <a:endParaRPr b="1"/>
          </a:p>
          <a:p>
            <a:pPr indent="-317500" lvl="0" marL="457200" rtl="0" algn="l">
              <a:spcBef>
                <a:spcPts val="0"/>
              </a:spcBef>
              <a:spcAft>
                <a:spcPts val="0"/>
              </a:spcAft>
              <a:buClr>
                <a:schemeClr val="dk1"/>
              </a:buClr>
              <a:buSzPts val="1400"/>
              <a:buChar char="-"/>
            </a:pPr>
            <a:r>
              <a:rPr b="1" lang="en-GB"/>
              <a:t>InstantMesh</a:t>
            </a:r>
            <a:r>
              <a:rPr lang="en-GB"/>
              <a:t> and </a:t>
            </a:r>
            <a:r>
              <a:rPr b="1" lang="en-GB"/>
              <a:t>CraftsMan</a:t>
            </a:r>
            <a:r>
              <a:rPr lang="en-GB"/>
              <a:t> is traditional pipeline: </a:t>
            </a:r>
            <a:r>
              <a:rPr b="1" lang="en-GB"/>
              <a:t>image -&gt; multiview -&gt; 3d mesh</a:t>
            </a:r>
            <a:endParaRPr/>
          </a:p>
          <a:p>
            <a:pPr indent="-317500" lvl="0" marL="457200" rtl="0" algn="l">
              <a:spcBef>
                <a:spcPts val="0"/>
              </a:spcBef>
              <a:spcAft>
                <a:spcPts val="0"/>
              </a:spcAft>
              <a:buClr>
                <a:schemeClr val="dk1"/>
              </a:buClr>
              <a:buSzPts val="1400"/>
              <a:buChar char="-"/>
            </a:pPr>
            <a:r>
              <a:rPr b="1" lang="en-GB"/>
              <a:t>Hunyuan</a:t>
            </a:r>
            <a:r>
              <a:rPr lang="en-GB"/>
              <a:t> specifically designed for a best </a:t>
            </a:r>
            <a:r>
              <a:rPr b="1" lang="en-GB"/>
              <a:t>high-quality material generation</a:t>
            </a:r>
            <a:r>
              <a:rPr lang="en-GB"/>
              <a:t>. </a:t>
            </a:r>
            <a:endParaRPr/>
          </a:p>
          <a:p>
            <a:pPr indent="-317500" lvl="0" marL="457200" rtl="0" algn="l">
              <a:spcBef>
                <a:spcPts val="0"/>
              </a:spcBef>
              <a:spcAft>
                <a:spcPts val="0"/>
              </a:spcAft>
              <a:buClr>
                <a:schemeClr val="dk1"/>
              </a:buClr>
              <a:buSzPts val="1400"/>
              <a:buChar char="-"/>
            </a:pPr>
            <a:r>
              <a:rPr b="1" lang="en-GB"/>
              <a:t>Hi3dGen</a:t>
            </a:r>
            <a:r>
              <a:rPr lang="en-GB"/>
              <a:t> specifically designed for a best </a:t>
            </a:r>
            <a:r>
              <a:rPr b="1" lang="en-GB"/>
              <a:t>high-quality geometry generation</a:t>
            </a:r>
            <a:r>
              <a:rPr lang="en-GB"/>
              <a:t>.</a:t>
            </a:r>
            <a:endParaRPr/>
          </a:p>
          <a:p>
            <a:pPr indent="-317500" lvl="0" marL="457200" rtl="0" algn="l">
              <a:spcBef>
                <a:spcPts val="0"/>
              </a:spcBef>
              <a:spcAft>
                <a:spcPts val="0"/>
              </a:spcAft>
              <a:buClr>
                <a:schemeClr val="dk1"/>
              </a:buClr>
              <a:buSzPts val="1400"/>
              <a:buChar char="-"/>
            </a:pPr>
            <a:r>
              <a:rPr b="1" lang="en-GB"/>
              <a:t>TRELLES</a:t>
            </a:r>
            <a:r>
              <a:rPr lang="en-GB"/>
              <a:t> and </a:t>
            </a:r>
            <a:r>
              <a:rPr b="1" lang="en-GB"/>
              <a:t>MIDI-3D</a:t>
            </a:r>
            <a:r>
              <a:rPr lang="en-GB"/>
              <a:t> are used to </a:t>
            </a:r>
            <a:r>
              <a:rPr b="1" lang="en-GB"/>
              <a:t>generate the whole scene</a:t>
            </a:r>
            <a:r>
              <a:rPr lang="en-GB"/>
              <a:t>.  </a:t>
            </a:r>
            <a:endParaRPr/>
          </a:p>
        </p:txBody>
      </p:sp>
      <p:pic>
        <p:nvPicPr>
          <p:cNvPr id="544" name="Google Shape;544;p49"/>
          <p:cNvPicPr preferRelativeResize="0"/>
          <p:nvPr/>
        </p:nvPicPr>
        <p:blipFill rotWithShape="1">
          <a:blip r:embed="rId4">
            <a:alphaModFix/>
          </a:blip>
          <a:srcRect b="0" l="0" r="0" t="0"/>
          <a:stretch/>
        </p:blipFill>
        <p:spPr>
          <a:xfrm>
            <a:off x="7261546" y="135063"/>
            <a:ext cx="983780" cy="691150"/>
          </a:xfrm>
          <a:prstGeom prst="rect">
            <a:avLst/>
          </a:prstGeom>
          <a:noFill/>
          <a:ln>
            <a:noFill/>
          </a:ln>
        </p:spPr>
      </p:pic>
      <p:sp>
        <p:nvSpPr>
          <p:cNvPr id="545" name="Google Shape;545;p49"/>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546" name="Google Shape;546;p49"/>
          <p:cNvSpPr txBox="1"/>
          <p:nvPr/>
        </p:nvSpPr>
        <p:spPr>
          <a:xfrm>
            <a:off x="241825" y="3489369"/>
            <a:ext cx="8759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800">
                <a:solidFill>
                  <a:schemeClr val="dk1"/>
                </a:solidFill>
              </a:rPr>
              <a:t>Xu, J., Cheng, W., Gao, Y., Wang, X., Gao, S., &amp; Shan, Y. (2024). Instantmesh: Efficient 3d mesh generation from a single image with sparse-view large reconstruction models. arXiv preprint arXiv:2404.07191.</a:t>
            </a:r>
            <a:endParaRPr sz="800">
              <a:solidFill>
                <a:schemeClr val="dk1"/>
              </a:solidFill>
            </a:endParaRPr>
          </a:p>
          <a:p>
            <a:pPr indent="0" lvl="0" marL="0" rtl="0" algn="l">
              <a:spcBef>
                <a:spcPts val="0"/>
              </a:spcBef>
              <a:spcAft>
                <a:spcPts val="0"/>
              </a:spcAft>
              <a:buNone/>
            </a:pPr>
            <a:r>
              <a:rPr lang="en-GB" sz="800">
                <a:solidFill>
                  <a:schemeClr val="dk1"/>
                </a:solidFill>
              </a:rPr>
              <a:t>Li, W., Liu, J., Yan, H., Chen, R., Liang, Y., Chen, X., ... &amp; Long, X. (2025). CraftsMan3D: High-fidelity Mesh Generation with 3D Native Diffusion and Interactive Geometry Refiner. In Proceedings of the Computer Vision and Pattern Recognition Conference (pp. 5307-5317).</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a:solidFill>
                  <a:schemeClr val="dk1"/>
                </a:solidFill>
              </a:rPr>
              <a:t>Lai, Z., Zhao, Y., Liu, H., Zhao, Z., Lin, Q., Shi, H., ... &amp; Guo, C. (2025). Hunyuan3D 2.5: Towards High-Fidelity 3D Assets Generation with Ultimate Details. arXiv preprint arXiv:2506.16504.</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a:solidFill>
                  <a:schemeClr val="dk1"/>
                </a:solidFill>
              </a:rPr>
              <a:t>Ye, C., Wu, Y., Lu, Z., Chang, J., Guo, X., Zhou, J., ... &amp; Han, X. (2025). Hi3dgen: High-fidelity 3d geometry generation from images via normal bridging. arXiv preprint arXiv:2503.22236, 3, 2.</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a:solidFill>
                  <a:schemeClr val="dk1"/>
                </a:solidFill>
              </a:rPr>
              <a:t>Xiang, J., Lv, Z., Xu, S., Deng, Y., Wang, R., Zhang, B., ... &amp; Yang, J. (2025). Structured 3d latents for scalable and versatile 3d generation. In Proceedings of the Computer Vision and Pattern Recognition Conference (pp. 21469-21480).</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a:solidFill>
                  <a:schemeClr val="dk1"/>
                </a:solidFill>
              </a:rPr>
              <a:t>Huang, Z., Guo, Y. C., An, X., Yang, Y., Li, Y., Zou, Z. X., ... &amp; Sheng, L. (2025). Midi: Multi-instance diffusion for single image to 3d scene generation. In Proceedings of the Computer Vision and Pattern Recognition Conference (pp. 23646-23657).</a:t>
            </a:r>
            <a:endParaRPr sz="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0"/>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2500">
                <a:solidFill>
                  <a:schemeClr val="lt2"/>
                </a:solidFill>
              </a:rPr>
              <a:t>Generation models: </a:t>
            </a:r>
            <a:r>
              <a:rPr b="1" lang="en-GB" sz="2500">
                <a:solidFill>
                  <a:schemeClr val="lt2"/>
                </a:solidFill>
              </a:rPr>
              <a:t>InstantMesh (Baseline)</a:t>
            </a:r>
            <a:endParaRPr sz="2500">
              <a:solidFill>
                <a:schemeClr val="accent1"/>
              </a:solidFill>
              <a:latin typeface="Arial"/>
              <a:ea typeface="Arial"/>
              <a:cs typeface="Arial"/>
              <a:sym typeface="Arial"/>
            </a:endParaRPr>
          </a:p>
        </p:txBody>
      </p:sp>
      <p:pic>
        <p:nvPicPr>
          <p:cNvPr id="552" name="Google Shape;552;p50"/>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pic>
        <p:nvPicPr>
          <p:cNvPr id="553" name="Google Shape;553;p50"/>
          <p:cNvPicPr preferRelativeResize="0"/>
          <p:nvPr/>
        </p:nvPicPr>
        <p:blipFill>
          <a:blip r:embed="rId4">
            <a:alphaModFix/>
          </a:blip>
          <a:stretch>
            <a:fillRect/>
          </a:stretch>
        </p:blipFill>
        <p:spPr>
          <a:xfrm rot="5400000">
            <a:off x="100063" y="2999488"/>
            <a:ext cx="1949200" cy="1310825"/>
          </a:xfrm>
          <a:prstGeom prst="rect">
            <a:avLst/>
          </a:prstGeom>
          <a:noFill/>
          <a:ln>
            <a:noFill/>
          </a:ln>
        </p:spPr>
      </p:pic>
      <p:pic>
        <p:nvPicPr>
          <p:cNvPr id="554" name="Google Shape;554;p50"/>
          <p:cNvPicPr preferRelativeResize="0"/>
          <p:nvPr/>
        </p:nvPicPr>
        <p:blipFill>
          <a:blip r:embed="rId5">
            <a:alphaModFix/>
          </a:blip>
          <a:stretch>
            <a:fillRect/>
          </a:stretch>
        </p:blipFill>
        <p:spPr>
          <a:xfrm rot="5400000">
            <a:off x="1570337" y="2997101"/>
            <a:ext cx="2072801" cy="1439175"/>
          </a:xfrm>
          <a:prstGeom prst="rect">
            <a:avLst/>
          </a:prstGeom>
          <a:noFill/>
          <a:ln>
            <a:noFill/>
          </a:ln>
        </p:spPr>
      </p:pic>
      <p:pic>
        <p:nvPicPr>
          <p:cNvPr id="555" name="Google Shape;555;p50"/>
          <p:cNvPicPr preferRelativeResize="0"/>
          <p:nvPr/>
        </p:nvPicPr>
        <p:blipFill>
          <a:blip r:embed="rId6">
            <a:alphaModFix/>
          </a:blip>
          <a:stretch>
            <a:fillRect/>
          </a:stretch>
        </p:blipFill>
        <p:spPr>
          <a:xfrm rot="5400000">
            <a:off x="3620738" y="2658187"/>
            <a:ext cx="1633150" cy="1856025"/>
          </a:xfrm>
          <a:prstGeom prst="rect">
            <a:avLst/>
          </a:prstGeom>
          <a:noFill/>
          <a:ln>
            <a:noFill/>
          </a:ln>
        </p:spPr>
      </p:pic>
      <p:pic>
        <p:nvPicPr>
          <p:cNvPr id="556" name="Google Shape;556;p50"/>
          <p:cNvPicPr preferRelativeResize="0"/>
          <p:nvPr/>
        </p:nvPicPr>
        <p:blipFill>
          <a:blip r:embed="rId7">
            <a:alphaModFix/>
          </a:blip>
          <a:stretch>
            <a:fillRect/>
          </a:stretch>
        </p:blipFill>
        <p:spPr>
          <a:xfrm rot="5400000">
            <a:off x="5232449" y="2998325"/>
            <a:ext cx="1988251" cy="1530800"/>
          </a:xfrm>
          <a:prstGeom prst="rect">
            <a:avLst/>
          </a:prstGeom>
          <a:noFill/>
          <a:ln>
            <a:noFill/>
          </a:ln>
        </p:spPr>
      </p:pic>
      <p:pic>
        <p:nvPicPr>
          <p:cNvPr id="557" name="Google Shape;557;p50"/>
          <p:cNvPicPr preferRelativeResize="0"/>
          <p:nvPr/>
        </p:nvPicPr>
        <p:blipFill>
          <a:blip r:embed="rId8">
            <a:alphaModFix/>
          </a:blip>
          <a:stretch>
            <a:fillRect/>
          </a:stretch>
        </p:blipFill>
        <p:spPr>
          <a:xfrm>
            <a:off x="453425" y="924147"/>
            <a:ext cx="1243475" cy="1613675"/>
          </a:xfrm>
          <a:prstGeom prst="rect">
            <a:avLst/>
          </a:prstGeom>
          <a:noFill/>
          <a:ln>
            <a:noFill/>
          </a:ln>
        </p:spPr>
      </p:pic>
      <p:pic>
        <p:nvPicPr>
          <p:cNvPr id="558" name="Google Shape;558;p50"/>
          <p:cNvPicPr preferRelativeResize="0"/>
          <p:nvPr/>
        </p:nvPicPr>
        <p:blipFill>
          <a:blip r:embed="rId9">
            <a:alphaModFix/>
          </a:blip>
          <a:stretch>
            <a:fillRect/>
          </a:stretch>
        </p:blipFill>
        <p:spPr>
          <a:xfrm>
            <a:off x="1951325" y="910475"/>
            <a:ext cx="1310825" cy="1641025"/>
          </a:xfrm>
          <a:prstGeom prst="rect">
            <a:avLst/>
          </a:prstGeom>
          <a:noFill/>
          <a:ln>
            <a:noFill/>
          </a:ln>
        </p:spPr>
      </p:pic>
      <p:pic>
        <p:nvPicPr>
          <p:cNvPr id="559" name="Google Shape;559;p50"/>
          <p:cNvPicPr preferRelativeResize="0"/>
          <p:nvPr/>
        </p:nvPicPr>
        <p:blipFill>
          <a:blip r:embed="rId10">
            <a:alphaModFix/>
          </a:blip>
          <a:stretch>
            <a:fillRect/>
          </a:stretch>
        </p:blipFill>
        <p:spPr>
          <a:xfrm>
            <a:off x="3623587" y="1015463"/>
            <a:ext cx="1677125" cy="1431052"/>
          </a:xfrm>
          <a:prstGeom prst="rect">
            <a:avLst/>
          </a:prstGeom>
          <a:noFill/>
          <a:ln>
            <a:noFill/>
          </a:ln>
        </p:spPr>
      </p:pic>
      <p:pic>
        <p:nvPicPr>
          <p:cNvPr id="560" name="Google Shape;560;p50"/>
          <p:cNvPicPr preferRelativeResize="0"/>
          <p:nvPr/>
        </p:nvPicPr>
        <p:blipFill>
          <a:blip r:embed="rId11">
            <a:alphaModFix/>
          </a:blip>
          <a:stretch>
            <a:fillRect/>
          </a:stretch>
        </p:blipFill>
        <p:spPr>
          <a:xfrm>
            <a:off x="5555538" y="851637"/>
            <a:ext cx="1518487" cy="1758712"/>
          </a:xfrm>
          <a:prstGeom prst="rect">
            <a:avLst/>
          </a:prstGeom>
          <a:noFill/>
          <a:ln>
            <a:noFill/>
          </a:ln>
        </p:spPr>
      </p:pic>
      <p:pic>
        <p:nvPicPr>
          <p:cNvPr id="561" name="Google Shape;561;p50"/>
          <p:cNvPicPr preferRelativeResize="0"/>
          <p:nvPr/>
        </p:nvPicPr>
        <p:blipFill>
          <a:blip r:embed="rId12">
            <a:alphaModFix/>
          </a:blip>
          <a:stretch>
            <a:fillRect/>
          </a:stretch>
        </p:blipFill>
        <p:spPr>
          <a:xfrm>
            <a:off x="7328875" y="937225"/>
            <a:ext cx="1587550" cy="1587550"/>
          </a:xfrm>
          <a:prstGeom prst="rect">
            <a:avLst/>
          </a:prstGeom>
          <a:noFill/>
          <a:ln>
            <a:noFill/>
          </a:ln>
        </p:spPr>
      </p:pic>
      <p:pic>
        <p:nvPicPr>
          <p:cNvPr id="562" name="Google Shape;562;p50"/>
          <p:cNvPicPr preferRelativeResize="0"/>
          <p:nvPr/>
        </p:nvPicPr>
        <p:blipFill>
          <a:blip r:embed="rId13">
            <a:alphaModFix/>
          </a:blip>
          <a:stretch>
            <a:fillRect/>
          </a:stretch>
        </p:blipFill>
        <p:spPr>
          <a:xfrm>
            <a:off x="7144544" y="2834388"/>
            <a:ext cx="1956219" cy="1641025"/>
          </a:xfrm>
          <a:prstGeom prst="rect">
            <a:avLst/>
          </a:prstGeom>
          <a:noFill/>
          <a:ln>
            <a:noFill/>
          </a:ln>
        </p:spPr>
      </p:pic>
      <p:sp>
        <p:nvSpPr>
          <p:cNvPr id="563" name="Google Shape;563;p50"/>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564" name="Google Shape;564;p50"/>
          <p:cNvSpPr txBox="1"/>
          <p:nvPr>
            <p:ph idx="4294967295"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565" name="Google Shape;565;p50"/>
          <p:cNvSpPr txBox="1"/>
          <p:nvPr/>
        </p:nvSpPr>
        <p:spPr>
          <a:xfrm>
            <a:off x="216600" y="584375"/>
            <a:ext cx="871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800">
                <a:solidFill>
                  <a:schemeClr val="dk1"/>
                </a:solidFill>
              </a:rPr>
              <a:t>Xu, J., Cheng, W., Gao, Y., Wang, X., Gao, S., &amp; Shan, Y. (2024). Instantmesh: Efficient 3d mesh generation from a single image with sparse-view large reconstruction models. arXiv preprint arXiv:2404.07191.</a:t>
            </a:r>
            <a:endParaRPr/>
          </a:p>
        </p:txBody>
      </p:sp>
      <p:sp>
        <p:nvSpPr>
          <p:cNvPr id="566" name="Google Shape;566;p50"/>
          <p:cNvSpPr txBox="1"/>
          <p:nvPr/>
        </p:nvSpPr>
        <p:spPr>
          <a:xfrm>
            <a:off x="7074025" y="4475436"/>
            <a:ext cx="193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a:t>
            </a:r>
            <a:endParaRPr i="1" sz="1000">
              <a:solidFill>
                <a:schemeClr val="dk1"/>
              </a:solidFill>
            </a:endParaRPr>
          </a:p>
          <a:p>
            <a:pPr indent="0" lvl="0" marL="0" rtl="0" algn="l">
              <a:spcBef>
                <a:spcPts val="0"/>
              </a:spcBef>
              <a:spcAft>
                <a:spcPts val="0"/>
              </a:spcAft>
              <a:buNone/>
            </a:pPr>
            <a:r>
              <a:rPr i="1" lang="en-GB" sz="1000">
                <a:solidFill>
                  <a:schemeClr val="dk1"/>
                </a:solidFill>
              </a:rPr>
              <a:t>Line1: </a:t>
            </a:r>
            <a:r>
              <a:rPr i="1" lang="en-GB" sz="1000">
                <a:solidFill>
                  <a:schemeClr val="dk1"/>
                </a:solidFill>
              </a:rPr>
              <a:t>input image</a:t>
            </a:r>
            <a:endParaRPr i="1" sz="1000">
              <a:solidFill>
                <a:schemeClr val="dk1"/>
              </a:solidFill>
            </a:endParaRPr>
          </a:p>
          <a:p>
            <a:pPr indent="0" lvl="0" marL="0" rtl="0" algn="l">
              <a:spcBef>
                <a:spcPts val="0"/>
              </a:spcBef>
              <a:spcAft>
                <a:spcPts val="0"/>
              </a:spcAft>
              <a:buNone/>
            </a:pPr>
            <a:r>
              <a:rPr i="1" lang="en-GB" sz="1000">
                <a:solidFill>
                  <a:schemeClr val="dk1"/>
                </a:solidFill>
              </a:rPr>
              <a:t>Line2: </a:t>
            </a:r>
            <a:r>
              <a:rPr i="1" lang="en-GB" sz="1000">
                <a:solidFill>
                  <a:schemeClr val="dk1"/>
                </a:solidFill>
              </a:rPr>
              <a:t>InstantMesh</a:t>
            </a:r>
            <a:r>
              <a:rPr i="1" lang="en-GB" sz="1000">
                <a:solidFill>
                  <a:schemeClr val="dk1"/>
                </a:solidFill>
              </a:rPr>
              <a:t> resu</a:t>
            </a:r>
            <a:r>
              <a:rPr i="1" lang="en-GB" sz="1000">
                <a:solidFill>
                  <a:schemeClr val="dk1"/>
                </a:solidFill>
              </a:rPr>
              <a:t>lt</a:t>
            </a:r>
            <a:endParaRPr i="1" sz="1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1"/>
          <p:cNvSpPr txBox="1"/>
          <p:nvPr>
            <p:ph type="title"/>
          </p:nvPr>
        </p:nvSpPr>
        <p:spPr>
          <a:xfrm>
            <a:off x="318034" y="307465"/>
            <a:ext cx="8508900" cy="769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2500">
                <a:solidFill>
                  <a:schemeClr val="lt2"/>
                </a:solidFill>
              </a:rPr>
              <a:t>Generation models: </a:t>
            </a:r>
            <a:r>
              <a:rPr b="1" lang="en-GB" sz="2500">
                <a:solidFill>
                  <a:schemeClr val="lt2"/>
                </a:solidFill>
              </a:rPr>
              <a:t>CraftsMan</a:t>
            </a:r>
            <a:endParaRPr b="1" sz="2500">
              <a:solidFill>
                <a:schemeClr val="lt2"/>
              </a:solidFill>
            </a:endParaRPr>
          </a:p>
          <a:p>
            <a:pPr indent="0" lvl="0" marL="0" rtl="0" algn="l">
              <a:lnSpc>
                <a:spcPct val="100000"/>
              </a:lnSpc>
              <a:spcBef>
                <a:spcPts val="0"/>
              </a:spcBef>
              <a:spcAft>
                <a:spcPts val="0"/>
              </a:spcAft>
              <a:buSzPts val="1400"/>
              <a:buNone/>
            </a:pPr>
            <a:r>
              <a:rPr b="1" lang="en-GB" sz="2500">
                <a:solidFill>
                  <a:schemeClr val="lt2"/>
                </a:solidFill>
              </a:rPr>
              <a:t> </a:t>
            </a:r>
            <a:endParaRPr sz="2500">
              <a:solidFill>
                <a:schemeClr val="accent1"/>
              </a:solidFill>
              <a:latin typeface="Arial"/>
              <a:ea typeface="Arial"/>
              <a:cs typeface="Arial"/>
              <a:sym typeface="Arial"/>
            </a:endParaRPr>
          </a:p>
        </p:txBody>
      </p:sp>
      <p:pic>
        <p:nvPicPr>
          <p:cNvPr id="572" name="Google Shape;572;p51"/>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pic>
        <p:nvPicPr>
          <p:cNvPr id="573" name="Google Shape;573;p51"/>
          <p:cNvPicPr preferRelativeResize="0"/>
          <p:nvPr/>
        </p:nvPicPr>
        <p:blipFill>
          <a:blip r:embed="rId4">
            <a:alphaModFix/>
          </a:blip>
          <a:stretch>
            <a:fillRect/>
          </a:stretch>
        </p:blipFill>
        <p:spPr>
          <a:xfrm>
            <a:off x="1955475" y="2699950"/>
            <a:ext cx="1530974" cy="2150751"/>
          </a:xfrm>
          <a:prstGeom prst="rect">
            <a:avLst/>
          </a:prstGeom>
          <a:noFill/>
          <a:ln>
            <a:noFill/>
          </a:ln>
        </p:spPr>
      </p:pic>
      <p:pic>
        <p:nvPicPr>
          <p:cNvPr id="574" name="Google Shape;574;p51"/>
          <p:cNvPicPr preferRelativeResize="0"/>
          <p:nvPr/>
        </p:nvPicPr>
        <p:blipFill>
          <a:blip r:embed="rId5">
            <a:alphaModFix/>
          </a:blip>
          <a:stretch>
            <a:fillRect/>
          </a:stretch>
        </p:blipFill>
        <p:spPr>
          <a:xfrm>
            <a:off x="3562224" y="3113493"/>
            <a:ext cx="1846936" cy="1408620"/>
          </a:xfrm>
          <a:prstGeom prst="rect">
            <a:avLst/>
          </a:prstGeom>
          <a:noFill/>
          <a:ln>
            <a:noFill/>
          </a:ln>
        </p:spPr>
      </p:pic>
      <p:pic>
        <p:nvPicPr>
          <p:cNvPr id="575" name="Google Shape;575;p51"/>
          <p:cNvPicPr preferRelativeResize="0"/>
          <p:nvPr/>
        </p:nvPicPr>
        <p:blipFill>
          <a:blip r:embed="rId6">
            <a:alphaModFix/>
          </a:blip>
          <a:stretch>
            <a:fillRect/>
          </a:stretch>
        </p:blipFill>
        <p:spPr>
          <a:xfrm>
            <a:off x="5484913" y="3026880"/>
            <a:ext cx="1700874" cy="1581846"/>
          </a:xfrm>
          <a:prstGeom prst="rect">
            <a:avLst/>
          </a:prstGeom>
          <a:noFill/>
          <a:ln>
            <a:noFill/>
          </a:ln>
        </p:spPr>
      </p:pic>
      <p:pic>
        <p:nvPicPr>
          <p:cNvPr id="576" name="Google Shape;576;p51"/>
          <p:cNvPicPr preferRelativeResize="0"/>
          <p:nvPr/>
        </p:nvPicPr>
        <p:blipFill>
          <a:blip r:embed="rId7">
            <a:alphaModFix/>
          </a:blip>
          <a:stretch>
            <a:fillRect/>
          </a:stretch>
        </p:blipFill>
        <p:spPr>
          <a:xfrm>
            <a:off x="7261550" y="3017925"/>
            <a:ext cx="1801974" cy="1514800"/>
          </a:xfrm>
          <a:prstGeom prst="rect">
            <a:avLst/>
          </a:prstGeom>
          <a:noFill/>
          <a:ln>
            <a:noFill/>
          </a:ln>
        </p:spPr>
      </p:pic>
      <p:pic>
        <p:nvPicPr>
          <p:cNvPr id="577" name="Google Shape;577;p51"/>
          <p:cNvPicPr preferRelativeResize="0"/>
          <p:nvPr/>
        </p:nvPicPr>
        <p:blipFill>
          <a:blip r:embed="rId8">
            <a:alphaModFix/>
          </a:blip>
          <a:stretch>
            <a:fillRect/>
          </a:stretch>
        </p:blipFill>
        <p:spPr>
          <a:xfrm>
            <a:off x="251950" y="2707990"/>
            <a:ext cx="1530976" cy="2134661"/>
          </a:xfrm>
          <a:prstGeom prst="rect">
            <a:avLst/>
          </a:prstGeom>
          <a:noFill/>
          <a:ln>
            <a:noFill/>
          </a:ln>
        </p:spPr>
      </p:pic>
      <p:pic>
        <p:nvPicPr>
          <p:cNvPr id="578" name="Google Shape;578;p51"/>
          <p:cNvPicPr preferRelativeResize="0"/>
          <p:nvPr/>
        </p:nvPicPr>
        <p:blipFill>
          <a:blip r:embed="rId9">
            <a:alphaModFix/>
          </a:blip>
          <a:stretch>
            <a:fillRect/>
          </a:stretch>
        </p:blipFill>
        <p:spPr>
          <a:xfrm>
            <a:off x="453425" y="924147"/>
            <a:ext cx="1243475" cy="1613675"/>
          </a:xfrm>
          <a:prstGeom prst="rect">
            <a:avLst/>
          </a:prstGeom>
          <a:noFill/>
          <a:ln>
            <a:noFill/>
          </a:ln>
        </p:spPr>
      </p:pic>
      <p:pic>
        <p:nvPicPr>
          <p:cNvPr id="579" name="Google Shape;579;p51"/>
          <p:cNvPicPr preferRelativeResize="0"/>
          <p:nvPr/>
        </p:nvPicPr>
        <p:blipFill>
          <a:blip r:embed="rId10">
            <a:alphaModFix/>
          </a:blip>
          <a:stretch>
            <a:fillRect/>
          </a:stretch>
        </p:blipFill>
        <p:spPr>
          <a:xfrm>
            <a:off x="1951325" y="910475"/>
            <a:ext cx="1310825" cy="1641025"/>
          </a:xfrm>
          <a:prstGeom prst="rect">
            <a:avLst/>
          </a:prstGeom>
          <a:noFill/>
          <a:ln>
            <a:noFill/>
          </a:ln>
        </p:spPr>
      </p:pic>
      <p:pic>
        <p:nvPicPr>
          <p:cNvPr id="580" name="Google Shape;580;p51"/>
          <p:cNvPicPr preferRelativeResize="0"/>
          <p:nvPr/>
        </p:nvPicPr>
        <p:blipFill>
          <a:blip r:embed="rId11">
            <a:alphaModFix/>
          </a:blip>
          <a:stretch>
            <a:fillRect/>
          </a:stretch>
        </p:blipFill>
        <p:spPr>
          <a:xfrm>
            <a:off x="3623587" y="1015463"/>
            <a:ext cx="1677125" cy="1431052"/>
          </a:xfrm>
          <a:prstGeom prst="rect">
            <a:avLst/>
          </a:prstGeom>
          <a:noFill/>
          <a:ln>
            <a:noFill/>
          </a:ln>
        </p:spPr>
      </p:pic>
      <p:pic>
        <p:nvPicPr>
          <p:cNvPr id="581" name="Google Shape;581;p51"/>
          <p:cNvPicPr preferRelativeResize="0"/>
          <p:nvPr/>
        </p:nvPicPr>
        <p:blipFill>
          <a:blip r:embed="rId12">
            <a:alphaModFix/>
          </a:blip>
          <a:stretch>
            <a:fillRect/>
          </a:stretch>
        </p:blipFill>
        <p:spPr>
          <a:xfrm>
            <a:off x="5555538" y="851637"/>
            <a:ext cx="1518487" cy="1758712"/>
          </a:xfrm>
          <a:prstGeom prst="rect">
            <a:avLst/>
          </a:prstGeom>
          <a:noFill/>
          <a:ln>
            <a:noFill/>
          </a:ln>
        </p:spPr>
      </p:pic>
      <p:pic>
        <p:nvPicPr>
          <p:cNvPr id="582" name="Google Shape;582;p51"/>
          <p:cNvPicPr preferRelativeResize="0"/>
          <p:nvPr/>
        </p:nvPicPr>
        <p:blipFill>
          <a:blip r:embed="rId13">
            <a:alphaModFix/>
          </a:blip>
          <a:stretch>
            <a:fillRect/>
          </a:stretch>
        </p:blipFill>
        <p:spPr>
          <a:xfrm>
            <a:off x="7328875" y="937225"/>
            <a:ext cx="1587550" cy="1587550"/>
          </a:xfrm>
          <a:prstGeom prst="rect">
            <a:avLst/>
          </a:prstGeom>
          <a:noFill/>
          <a:ln>
            <a:noFill/>
          </a:ln>
        </p:spPr>
      </p:pic>
      <p:sp>
        <p:nvSpPr>
          <p:cNvPr id="583" name="Google Shape;583;p5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584" name="Google Shape;584;p51"/>
          <p:cNvSpPr txBox="1"/>
          <p:nvPr>
            <p:ph idx="4294967295"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585" name="Google Shape;585;p51"/>
          <p:cNvSpPr txBox="1"/>
          <p:nvPr/>
        </p:nvSpPr>
        <p:spPr>
          <a:xfrm>
            <a:off x="1" y="584375"/>
            <a:ext cx="956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800">
                <a:solidFill>
                  <a:schemeClr val="dk1"/>
                </a:solidFill>
              </a:rPr>
              <a:t>Li, W., Liu, J., Yan, H., Chen, R., Liang, Y., Chen, X., ... &amp; Long, X. (2025). CraftsMan3D: High-fidelity Mesh Generation with 3D Native Diffusion and Interactive Geometry Refiner. In Proceedings of the Computer Vision and Pattern Recognition Conference (pp. 5307-5317).</a:t>
            </a:r>
            <a:endParaRPr/>
          </a:p>
        </p:txBody>
      </p:sp>
      <p:sp>
        <p:nvSpPr>
          <p:cNvPr id="586" name="Google Shape;586;p51"/>
          <p:cNvSpPr txBox="1"/>
          <p:nvPr/>
        </p:nvSpPr>
        <p:spPr>
          <a:xfrm>
            <a:off x="7074025" y="4522136"/>
            <a:ext cx="193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a:t>
            </a:r>
            <a:endParaRPr i="1" sz="1000">
              <a:solidFill>
                <a:schemeClr val="dk1"/>
              </a:solidFill>
            </a:endParaRPr>
          </a:p>
          <a:p>
            <a:pPr indent="0" lvl="0" marL="0" rtl="0" algn="l">
              <a:spcBef>
                <a:spcPts val="0"/>
              </a:spcBef>
              <a:spcAft>
                <a:spcPts val="0"/>
              </a:spcAft>
              <a:buNone/>
            </a:pPr>
            <a:r>
              <a:rPr i="1" lang="en-GB" sz="1000">
                <a:solidFill>
                  <a:schemeClr val="dk1"/>
                </a:solidFill>
              </a:rPr>
              <a:t>Line1: input image</a:t>
            </a:r>
            <a:endParaRPr i="1" sz="1000">
              <a:solidFill>
                <a:schemeClr val="dk1"/>
              </a:solidFill>
            </a:endParaRPr>
          </a:p>
          <a:p>
            <a:pPr indent="0" lvl="0" marL="0" rtl="0" algn="l">
              <a:spcBef>
                <a:spcPts val="0"/>
              </a:spcBef>
              <a:spcAft>
                <a:spcPts val="0"/>
              </a:spcAft>
              <a:buNone/>
            </a:pPr>
            <a:r>
              <a:rPr i="1" lang="en-GB" sz="1000">
                <a:solidFill>
                  <a:schemeClr val="dk1"/>
                </a:solidFill>
              </a:rPr>
              <a:t>Line2: </a:t>
            </a:r>
            <a:r>
              <a:rPr i="1" lang="en-GB" sz="1000">
                <a:solidFill>
                  <a:schemeClr val="dk1"/>
                </a:solidFill>
              </a:rPr>
              <a:t>CraftsMan</a:t>
            </a:r>
            <a:r>
              <a:rPr i="1" lang="en-GB" sz="1000">
                <a:solidFill>
                  <a:schemeClr val="dk1"/>
                </a:solidFill>
              </a:rPr>
              <a:t> result</a:t>
            </a:r>
            <a:endParaRPr i="1" sz="10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2"/>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2500">
                <a:solidFill>
                  <a:schemeClr val="lt2"/>
                </a:solidFill>
              </a:rPr>
              <a:t>Generation models: </a:t>
            </a:r>
            <a:r>
              <a:rPr b="1" lang="en-GB" sz="2500">
                <a:solidFill>
                  <a:schemeClr val="lt2"/>
                </a:solidFill>
              </a:rPr>
              <a:t>Hunyuan3D 2.5</a:t>
            </a:r>
            <a:endParaRPr sz="2500">
              <a:solidFill>
                <a:schemeClr val="accent1"/>
              </a:solidFill>
              <a:latin typeface="Arial"/>
              <a:ea typeface="Arial"/>
              <a:cs typeface="Arial"/>
              <a:sym typeface="Arial"/>
            </a:endParaRPr>
          </a:p>
        </p:txBody>
      </p:sp>
      <p:pic>
        <p:nvPicPr>
          <p:cNvPr id="592" name="Google Shape;592;p52"/>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pic>
        <p:nvPicPr>
          <p:cNvPr id="593" name="Google Shape;593;p52"/>
          <p:cNvPicPr preferRelativeResize="0"/>
          <p:nvPr/>
        </p:nvPicPr>
        <p:blipFill>
          <a:blip r:embed="rId4">
            <a:alphaModFix/>
          </a:blip>
          <a:stretch>
            <a:fillRect/>
          </a:stretch>
        </p:blipFill>
        <p:spPr>
          <a:xfrm>
            <a:off x="1895049" y="2783701"/>
            <a:ext cx="1573726" cy="1872191"/>
          </a:xfrm>
          <a:prstGeom prst="rect">
            <a:avLst/>
          </a:prstGeom>
          <a:noFill/>
          <a:ln>
            <a:noFill/>
          </a:ln>
        </p:spPr>
      </p:pic>
      <p:pic>
        <p:nvPicPr>
          <p:cNvPr id="594" name="Google Shape;594;p52"/>
          <p:cNvPicPr preferRelativeResize="0"/>
          <p:nvPr/>
        </p:nvPicPr>
        <p:blipFill>
          <a:blip r:embed="rId5">
            <a:alphaModFix/>
          </a:blip>
          <a:stretch>
            <a:fillRect/>
          </a:stretch>
        </p:blipFill>
        <p:spPr>
          <a:xfrm>
            <a:off x="3762863" y="3133162"/>
            <a:ext cx="1700575" cy="1173299"/>
          </a:xfrm>
          <a:prstGeom prst="rect">
            <a:avLst/>
          </a:prstGeom>
          <a:noFill/>
          <a:ln>
            <a:noFill/>
          </a:ln>
        </p:spPr>
      </p:pic>
      <p:pic>
        <p:nvPicPr>
          <p:cNvPr id="595" name="Google Shape;595;p52"/>
          <p:cNvPicPr preferRelativeResize="0"/>
          <p:nvPr/>
        </p:nvPicPr>
        <p:blipFill>
          <a:blip r:embed="rId6">
            <a:alphaModFix/>
          </a:blip>
          <a:stretch>
            <a:fillRect/>
          </a:stretch>
        </p:blipFill>
        <p:spPr>
          <a:xfrm>
            <a:off x="7394900" y="3076550"/>
            <a:ext cx="1700576" cy="1127181"/>
          </a:xfrm>
          <a:prstGeom prst="rect">
            <a:avLst/>
          </a:prstGeom>
          <a:noFill/>
          <a:ln>
            <a:noFill/>
          </a:ln>
        </p:spPr>
      </p:pic>
      <p:pic>
        <p:nvPicPr>
          <p:cNvPr id="596" name="Google Shape;596;p52"/>
          <p:cNvPicPr preferRelativeResize="0"/>
          <p:nvPr/>
        </p:nvPicPr>
        <p:blipFill>
          <a:blip r:embed="rId7">
            <a:alphaModFix/>
          </a:blip>
          <a:stretch>
            <a:fillRect/>
          </a:stretch>
        </p:blipFill>
        <p:spPr>
          <a:xfrm>
            <a:off x="5671650" y="3007238"/>
            <a:ext cx="1515048" cy="1265775"/>
          </a:xfrm>
          <a:prstGeom prst="rect">
            <a:avLst/>
          </a:prstGeom>
          <a:noFill/>
          <a:ln>
            <a:noFill/>
          </a:ln>
        </p:spPr>
      </p:pic>
      <p:sp>
        <p:nvSpPr>
          <p:cNvPr id="597" name="Google Shape;597;p52"/>
          <p:cNvSpPr txBox="1"/>
          <p:nvPr/>
        </p:nvSpPr>
        <p:spPr>
          <a:xfrm>
            <a:off x="461200" y="1122950"/>
            <a:ext cx="51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98" name="Google Shape;598;p52"/>
          <p:cNvPicPr preferRelativeResize="0"/>
          <p:nvPr/>
        </p:nvPicPr>
        <p:blipFill>
          <a:blip r:embed="rId8">
            <a:alphaModFix/>
          </a:blip>
          <a:stretch>
            <a:fillRect/>
          </a:stretch>
        </p:blipFill>
        <p:spPr>
          <a:xfrm>
            <a:off x="318025" y="2679174"/>
            <a:ext cx="1282924" cy="2051465"/>
          </a:xfrm>
          <a:prstGeom prst="rect">
            <a:avLst/>
          </a:prstGeom>
          <a:noFill/>
          <a:ln>
            <a:noFill/>
          </a:ln>
        </p:spPr>
      </p:pic>
      <p:pic>
        <p:nvPicPr>
          <p:cNvPr id="599" name="Google Shape;599;p52"/>
          <p:cNvPicPr preferRelativeResize="0"/>
          <p:nvPr/>
        </p:nvPicPr>
        <p:blipFill>
          <a:blip r:embed="rId9">
            <a:alphaModFix/>
          </a:blip>
          <a:stretch>
            <a:fillRect/>
          </a:stretch>
        </p:blipFill>
        <p:spPr>
          <a:xfrm>
            <a:off x="453425" y="924147"/>
            <a:ext cx="1243475" cy="1613675"/>
          </a:xfrm>
          <a:prstGeom prst="rect">
            <a:avLst/>
          </a:prstGeom>
          <a:noFill/>
          <a:ln>
            <a:noFill/>
          </a:ln>
        </p:spPr>
      </p:pic>
      <p:pic>
        <p:nvPicPr>
          <p:cNvPr id="600" name="Google Shape;600;p52"/>
          <p:cNvPicPr preferRelativeResize="0"/>
          <p:nvPr/>
        </p:nvPicPr>
        <p:blipFill>
          <a:blip r:embed="rId10">
            <a:alphaModFix/>
          </a:blip>
          <a:stretch>
            <a:fillRect/>
          </a:stretch>
        </p:blipFill>
        <p:spPr>
          <a:xfrm>
            <a:off x="1951325" y="910475"/>
            <a:ext cx="1310825" cy="1641025"/>
          </a:xfrm>
          <a:prstGeom prst="rect">
            <a:avLst/>
          </a:prstGeom>
          <a:noFill/>
          <a:ln>
            <a:noFill/>
          </a:ln>
        </p:spPr>
      </p:pic>
      <p:pic>
        <p:nvPicPr>
          <p:cNvPr id="601" name="Google Shape;601;p52"/>
          <p:cNvPicPr preferRelativeResize="0"/>
          <p:nvPr/>
        </p:nvPicPr>
        <p:blipFill>
          <a:blip r:embed="rId11">
            <a:alphaModFix/>
          </a:blip>
          <a:stretch>
            <a:fillRect/>
          </a:stretch>
        </p:blipFill>
        <p:spPr>
          <a:xfrm>
            <a:off x="3623587" y="1015463"/>
            <a:ext cx="1677125" cy="1431052"/>
          </a:xfrm>
          <a:prstGeom prst="rect">
            <a:avLst/>
          </a:prstGeom>
          <a:noFill/>
          <a:ln>
            <a:noFill/>
          </a:ln>
        </p:spPr>
      </p:pic>
      <p:pic>
        <p:nvPicPr>
          <p:cNvPr id="602" name="Google Shape;602;p52"/>
          <p:cNvPicPr preferRelativeResize="0"/>
          <p:nvPr/>
        </p:nvPicPr>
        <p:blipFill>
          <a:blip r:embed="rId12">
            <a:alphaModFix/>
          </a:blip>
          <a:stretch>
            <a:fillRect/>
          </a:stretch>
        </p:blipFill>
        <p:spPr>
          <a:xfrm>
            <a:off x="5555538" y="851637"/>
            <a:ext cx="1518487" cy="1758712"/>
          </a:xfrm>
          <a:prstGeom prst="rect">
            <a:avLst/>
          </a:prstGeom>
          <a:noFill/>
          <a:ln>
            <a:noFill/>
          </a:ln>
        </p:spPr>
      </p:pic>
      <p:pic>
        <p:nvPicPr>
          <p:cNvPr id="603" name="Google Shape;603;p52"/>
          <p:cNvPicPr preferRelativeResize="0"/>
          <p:nvPr/>
        </p:nvPicPr>
        <p:blipFill>
          <a:blip r:embed="rId13">
            <a:alphaModFix/>
          </a:blip>
          <a:stretch>
            <a:fillRect/>
          </a:stretch>
        </p:blipFill>
        <p:spPr>
          <a:xfrm>
            <a:off x="7328875" y="937225"/>
            <a:ext cx="1587550" cy="1587550"/>
          </a:xfrm>
          <a:prstGeom prst="rect">
            <a:avLst/>
          </a:prstGeom>
          <a:noFill/>
          <a:ln>
            <a:noFill/>
          </a:ln>
        </p:spPr>
      </p:pic>
      <p:sp>
        <p:nvSpPr>
          <p:cNvPr id="604" name="Google Shape;604;p52"/>
          <p:cNvSpPr txBox="1"/>
          <p:nvPr/>
        </p:nvSpPr>
        <p:spPr>
          <a:xfrm>
            <a:off x="318025" y="602675"/>
            <a:ext cx="923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800">
                <a:solidFill>
                  <a:schemeClr val="dk1"/>
                </a:solidFill>
              </a:rPr>
              <a:t>Lai, Z., Zhao, Y., Liu, H., Zhao, Z., Lin, Q., Shi, H., ... &amp; Guo, C. (2025). Hunyuan3D 2.5: Towards High-Fidelity 3D Assets Generation with Ultimate Details. arXiv preprint arXiv:2506.16504.</a:t>
            </a:r>
            <a:endParaRPr/>
          </a:p>
        </p:txBody>
      </p:sp>
      <p:sp>
        <p:nvSpPr>
          <p:cNvPr id="605" name="Google Shape;605;p5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606" name="Google Shape;606;p52"/>
          <p:cNvSpPr txBox="1"/>
          <p:nvPr>
            <p:ph idx="4294967295"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607" name="Google Shape;607;p52"/>
          <p:cNvSpPr txBox="1"/>
          <p:nvPr/>
        </p:nvSpPr>
        <p:spPr>
          <a:xfrm>
            <a:off x="7074025" y="4475436"/>
            <a:ext cx="193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a:t>
            </a:r>
            <a:endParaRPr i="1" sz="1000">
              <a:solidFill>
                <a:schemeClr val="dk1"/>
              </a:solidFill>
            </a:endParaRPr>
          </a:p>
          <a:p>
            <a:pPr indent="0" lvl="0" marL="0" rtl="0" algn="l">
              <a:spcBef>
                <a:spcPts val="0"/>
              </a:spcBef>
              <a:spcAft>
                <a:spcPts val="0"/>
              </a:spcAft>
              <a:buNone/>
            </a:pPr>
            <a:r>
              <a:rPr i="1" lang="en-GB" sz="1000">
                <a:solidFill>
                  <a:schemeClr val="dk1"/>
                </a:solidFill>
              </a:rPr>
              <a:t>Line1: input image</a:t>
            </a:r>
            <a:endParaRPr i="1" sz="1000">
              <a:solidFill>
                <a:schemeClr val="dk1"/>
              </a:solidFill>
            </a:endParaRPr>
          </a:p>
          <a:p>
            <a:pPr indent="0" lvl="0" marL="0" rtl="0" algn="l">
              <a:spcBef>
                <a:spcPts val="0"/>
              </a:spcBef>
              <a:spcAft>
                <a:spcPts val="0"/>
              </a:spcAft>
              <a:buNone/>
            </a:pPr>
            <a:r>
              <a:rPr i="1" lang="en-GB" sz="1000">
                <a:solidFill>
                  <a:schemeClr val="dk1"/>
                </a:solidFill>
              </a:rPr>
              <a:t>Line2: </a:t>
            </a:r>
            <a:r>
              <a:rPr i="1" lang="en-GB" sz="1000">
                <a:solidFill>
                  <a:schemeClr val="dk1"/>
                </a:solidFill>
              </a:rPr>
              <a:t>Hunyuan3D</a:t>
            </a:r>
            <a:r>
              <a:rPr i="1" lang="en-GB" sz="1000">
                <a:solidFill>
                  <a:schemeClr val="dk1"/>
                </a:solidFill>
              </a:rPr>
              <a:t> result</a:t>
            </a:r>
            <a:endParaRPr i="1" sz="1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3"/>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2500">
                <a:solidFill>
                  <a:schemeClr val="lt2"/>
                </a:solidFill>
              </a:rPr>
              <a:t>Generation models: </a:t>
            </a:r>
            <a:r>
              <a:rPr b="1" lang="en-GB" sz="2500">
                <a:solidFill>
                  <a:schemeClr val="lt2"/>
                </a:solidFill>
              </a:rPr>
              <a:t>Hi3DGen</a:t>
            </a:r>
            <a:endParaRPr sz="2500">
              <a:solidFill>
                <a:schemeClr val="accent1"/>
              </a:solidFill>
              <a:latin typeface="Arial"/>
              <a:ea typeface="Arial"/>
              <a:cs typeface="Arial"/>
              <a:sym typeface="Arial"/>
            </a:endParaRPr>
          </a:p>
        </p:txBody>
      </p:sp>
      <p:pic>
        <p:nvPicPr>
          <p:cNvPr id="613" name="Google Shape;613;p53"/>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pic>
        <p:nvPicPr>
          <p:cNvPr id="614" name="Google Shape;614;p53"/>
          <p:cNvPicPr preferRelativeResize="0"/>
          <p:nvPr/>
        </p:nvPicPr>
        <p:blipFill>
          <a:blip r:embed="rId4">
            <a:alphaModFix/>
          </a:blip>
          <a:stretch>
            <a:fillRect/>
          </a:stretch>
        </p:blipFill>
        <p:spPr>
          <a:xfrm>
            <a:off x="201564" y="2713150"/>
            <a:ext cx="1235036" cy="1902773"/>
          </a:xfrm>
          <a:prstGeom prst="rect">
            <a:avLst/>
          </a:prstGeom>
          <a:noFill/>
          <a:ln>
            <a:noFill/>
          </a:ln>
        </p:spPr>
      </p:pic>
      <p:pic>
        <p:nvPicPr>
          <p:cNvPr id="615" name="Google Shape;615;p53"/>
          <p:cNvPicPr preferRelativeResize="0"/>
          <p:nvPr/>
        </p:nvPicPr>
        <p:blipFill>
          <a:blip r:embed="rId5">
            <a:alphaModFix/>
          </a:blip>
          <a:stretch>
            <a:fillRect/>
          </a:stretch>
        </p:blipFill>
        <p:spPr>
          <a:xfrm>
            <a:off x="1553397" y="2713162"/>
            <a:ext cx="1479576" cy="1957076"/>
          </a:xfrm>
          <a:prstGeom prst="rect">
            <a:avLst/>
          </a:prstGeom>
          <a:noFill/>
          <a:ln>
            <a:noFill/>
          </a:ln>
        </p:spPr>
      </p:pic>
      <p:pic>
        <p:nvPicPr>
          <p:cNvPr id="616" name="Google Shape;616;p53"/>
          <p:cNvPicPr preferRelativeResize="0"/>
          <p:nvPr/>
        </p:nvPicPr>
        <p:blipFill>
          <a:blip r:embed="rId6">
            <a:alphaModFix/>
          </a:blip>
          <a:stretch>
            <a:fillRect/>
          </a:stretch>
        </p:blipFill>
        <p:spPr>
          <a:xfrm>
            <a:off x="3091365" y="2960802"/>
            <a:ext cx="1776776" cy="1461799"/>
          </a:xfrm>
          <a:prstGeom prst="rect">
            <a:avLst/>
          </a:prstGeom>
          <a:noFill/>
          <a:ln>
            <a:noFill/>
          </a:ln>
        </p:spPr>
      </p:pic>
      <p:pic>
        <p:nvPicPr>
          <p:cNvPr id="617" name="Google Shape;617;p53"/>
          <p:cNvPicPr preferRelativeResize="0"/>
          <p:nvPr/>
        </p:nvPicPr>
        <p:blipFill>
          <a:blip r:embed="rId7">
            <a:alphaModFix/>
          </a:blip>
          <a:stretch>
            <a:fillRect/>
          </a:stretch>
        </p:blipFill>
        <p:spPr>
          <a:xfrm>
            <a:off x="4926550" y="2938596"/>
            <a:ext cx="1947074" cy="1506201"/>
          </a:xfrm>
          <a:prstGeom prst="rect">
            <a:avLst/>
          </a:prstGeom>
          <a:noFill/>
          <a:ln>
            <a:noFill/>
          </a:ln>
        </p:spPr>
      </p:pic>
      <p:pic>
        <p:nvPicPr>
          <p:cNvPr id="618" name="Google Shape;618;p53"/>
          <p:cNvPicPr preferRelativeResize="0"/>
          <p:nvPr/>
        </p:nvPicPr>
        <p:blipFill>
          <a:blip r:embed="rId8">
            <a:alphaModFix/>
          </a:blip>
          <a:stretch>
            <a:fillRect/>
          </a:stretch>
        </p:blipFill>
        <p:spPr>
          <a:xfrm>
            <a:off x="6926175" y="2960800"/>
            <a:ext cx="2142646" cy="1461800"/>
          </a:xfrm>
          <a:prstGeom prst="rect">
            <a:avLst/>
          </a:prstGeom>
          <a:noFill/>
          <a:ln>
            <a:noFill/>
          </a:ln>
        </p:spPr>
      </p:pic>
      <p:pic>
        <p:nvPicPr>
          <p:cNvPr id="619" name="Google Shape;619;p53"/>
          <p:cNvPicPr preferRelativeResize="0"/>
          <p:nvPr/>
        </p:nvPicPr>
        <p:blipFill>
          <a:blip r:embed="rId9">
            <a:alphaModFix/>
          </a:blip>
          <a:stretch>
            <a:fillRect/>
          </a:stretch>
        </p:blipFill>
        <p:spPr>
          <a:xfrm>
            <a:off x="453425" y="924147"/>
            <a:ext cx="1243475" cy="1613675"/>
          </a:xfrm>
          <a:prstGeom prst="rect">
            <a:avLst/>
          </a:prstGeom>
          <a:noFill/>
          <a:ln>
            <a:noFill/>
          </a:ln>
        </p:spPr>
      </p:pic>
      <p:pic>
        <p:nvPicPr>
          <p:cNvPr id="620" name="Google Shape;620;p53"/>
          <p:cNvPicPr preferRelativeResize="0"/>
          <p:nvPr/>
        </p:nvPicPr>
        <p:blipFill>
          <a:blip r:embed="rId10">
            <a:alphaModFix/>
          </a:blip>
          <a:stretch>
            <a:fillRect/>
          </a:stretch>
        </p:blipFill>
        <p:spPr>
          <a:xfrm>
            <a:off x="1951325" y="910475"/>
            <a:ext cx="1310825" cy="1641025"/>
          </a:xfrm>
          <a:prstGeom prst="rect">
            <a:avLst/>
          </a:prstGeom>
          <a:noFill/>
          <a:ln>
            <a:noFill/>
          </a:ln>
        </p:spPr>
      </p:pic>
      <p:pic>
        <p:nvPicPr>
          <p:cNvPr id="621" name="Google Shape;621;p53"/>
          <p:cNvPicPr preferRelativeResize="0"/>
          <p:nvPr/>
        </p:nvPicPr>
        <p:blipFill>
          <a:blip r:embed="rId11">
            <a:alphaModFix/>
          </a:blip>
          <a:stretch>
            <a:fillRect/>
          </a:stretch>
        </p:blipFill>
        <p:spPr>
          <a:xfrm>
            <a:off x="3623587" y="1015463"/>
            <a:ext cx="1677125" cy="1431052"/>
          </a:xfrm>
          <a:prstGeom prst="rect">
            <a:avLst/>
          </a:prstGeom>
          <a:noFill/>
          <a:ln>
            <a:noFill/>
          </a:ln>
        </p:spPr>
      </p:pic>
      <p:pic>
        <p:nvPicPr>
          <p:cNvPr id="622" name="Google Shape;622;p53"/>
          <p:cNvPicPr preferRelativeResize="0"/>
          <p:nvPr/>
        </p:nvPicPr>
        <p:blipFill>
          <a:blip r:embed="rId12">
            <a:alphaModFix/>
          </a:blip>
          <a:stretch>
            <a:fillRect/>
          </a:stretch>
        </p:blipFill>
        <p:spPr>
          <a:xfrm>
            <a:off x="5555538" y="851637"/>
            <a:ext cx="1518487" cy="1758712"/>
          </a:xfrm>
          <a:prstGeom prst="rect">
            <a:avLst/>
          </a:prstGeom>
          <a:noFill/>
          <a:ln>
            <a:noFill/>
          </a:ln>
        </p:spPr>
      </p:pic>
      <p:pic>
        <p:nvPicPr>
          <p:cNvPr id="623" name="Google Shape;623;p53"/>
          <p:cNvPicPr preferRelativeResize="0"/>
          <p:nvPr/>
        </p:nvPicPr>
        <p:blipFill>
          <a:blip r:embed="rId13">
            <a:alphaModFix/>
          </a:blip>
          <a:stretch>
            <a:fillRect/>
          </a:stretch>
        </p:blipFill>
        <p:spPr>
          <a:xfrm>
            <a:off x="7328875" y="937225"/>
            <a:ext cx="1587550" cy="1587550"/>
          </a:xfrm>
          <a:prstGeom prst="rect">
            <a:avLst/>
          </a:prstGeom>
          <a:noFill/>
          <a:ln>
            <a:noFill/>
          </a:ln>
        </p:spPr>
      </p:pic>
      <p:sp>
        <p:nvSpPr>
          <p:cNvPr id="624" name="Google Shape;624;p53"/>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625" name="Google Shape;625;p53"/>
          <p:cNvSpPr txBox="1"/>
          <p:nvPr>
            <p:ph idx="4294967295"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626" name="Google Shape;626;p53"/>
          <p:cNvSpPr txBox="1"/>
          <p:nvPr/>
        </p:nvSpPr>
        <p:spPr>
          <a:xfrm>
            <a:off x="258975" y="602675"/>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800">
                <a:solidFill>
                  <a:schemeClr val="dk1"/>
                </a:solidFill>
              </a:rPr>
              <a:t>Ye, C., Wu, Y., Lu, Z., Chang, J., Guo, X., Zhou, J., ... &amp; Han, X. (2025). Hi3dgen: High-fidelity 3d geometry generation from images via normal bridging. arXiv preprint arXiv:2503.22236, 3, 2.</a:t>
            </a:r>
            <a:endParaRPr/>
          </a:p>
        </p:txBody>
      </p:sp>
      <p:sp>
        <p:nvSpPr>
          <p:cNvPr id="627" name="Google Shape;627;p53"/>
          <p:cNvSpPr txBox="1"/>
          <p:nvPr/>
        </p:nvSpPr>
        <p:spPr>
          <a:xfrm>
            <a:off x="7074025" y="4475436"/>
            <a:ext cx="193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a:t>
            </a:r>
            <a:endParaRPr i="1" sz="1000">
              <a:solidFill>
                <a:schemeClr val="dk1"/>
              </a:solidFill>
            </a:endParaRPr>
          </a:p>
          <a:p>
            <a:pPr indent="0" lvl="0" marL="0" rtl="0" algn="l">
              <a:spcBef>
                <a:spcPts val="0"/>
              </a:spcBef>
              <a:spcAft>
                <a:spcPts val="0"/>
              </a:spcAft>
              <a:buNone/>
            </a:pPr>
            <a:r>
              <a:rPr i="1" lang="en-GB" sz="1000">
                <a:solidFill>
                  <a:schemeClr val="dk1"/>
                </a:solidFill>
              </a:rPr>
              <a:t>Line1: input image</a:t>
            </a:r>
            <a:endParaRPr i="1" sz="1000">
              <a:solidFill>
                <a:schemeClr val="dk1"/>
              </a:solidFill>
            </a:endParaRPr>
          </a:p>
          <a:p>
            <a:pPr indent="0" lvl="0" marL="0" rtl="0" algn="l">
              <a:spcBef>
                <a:spcPts val="0"/>
              </a:spcBef>
              <a:spcAft>
                <a:spcPts val="0"/>
              </a:spcAft>
              <a:buNone/>
            </a:pPr>
            <a:r>
              <a:rPr i="1" lang="en-GB" sz="1000">
                <a:solidFill>
                  <a:schemeClr val="dk1"/>
                </a:solidFill>
              </a:rPr>
              <a:t>Line2: </a:t>
            </a:r>
            <a:r>
              <a:rPr i="1" lang="en-GB" sz="1000">
                <a:solidFill>
                  <a:schemeClr val="dk1"/>
                </a:solidFill>
              </a:rPr>
              <a:t>Hi3DGen </a:t>
            </a:r>
            <a:r>
              <a:rPr i="1" lang="en-GB" sz="1000">
                <a:solidFill>
                  <a:schemeClr val="dk1"/>
                </a:solidFill>
              </a:rPr>
              <a:t>result</a:t>
            </a:r>
            <a:endParaRPr i="1" sz="1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4"/>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2500">
                <a:solidFill>
                  <a:schemeClr val="lt2"/>
                </a:solidFill>
              </a:rPr>
              <a:t>Generation models: </a:t>
            </a:r>
            <a:r>
              <a:rPr b="1" lang="en-GB" sz="2500">
                <a:solidFill>
                  <a:schemeClr val="lt2"/>
                </a:solidFill>
              </a:rPr>
              <a:t>TRELLIS</a:t>
            </a:r>
            <a:r>
              <a:rPr b="1" lang="en-GB" sz="2500">
                <a:solidFill>
                  <a:schemeClr val="lt2"/>
                </a:solidFill>
              </a:rPr>
              <a:t> </a:t>
            </a:r>
            <a:endParaRPr sz="2500">
              <a:solidFill>
                <a:schemeClr val="accent1"/>
              </a:solidFill>
              <a:latin typeface="Arial"/>
              <a:ea typeface="Arial"/>
              <a:cs typeface="Arial"/>
              <a:sym typeface="Arial"/>
            </a:endParaRPr>
          </a:p>
        </p:txBody>
      </p:sp>
      <p:pic>
        <p:nvPicPr>
          <p:cNvPr id="633" name="Google Shape;633;p54"/>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pic>
        <p:nvPicPr>
          <p:cNvPr id="634" name="Google Shape;634;p54"/>
          <p:cNvPicPr preferRelativeResize="0"/>
          <p:nvPr/>
        </p:nvPicPr>
        <p:blipFill>
          <a:blip r:embed="rId4">
            <a:alphaModFix/>
          </a:blip>
          <a:stretch>
            <a:fillRect/>
          </a:stretch>
        </p:blipFill>
        <p:spPr>
          <a:xfrm>
            <a:off x="4021899" y="2630575"/>
            <a:ext cx="1549149" cy="1263648"/>
          </a:xfrm>
          <a:prstGeom prst="rect">
            <a:avLst/>
          </a:prstGeom>
          <a:noFill/>
          <a:ln>
            <a:noFill/>
          </a:ln>
        </p:spPr>
      </p:pic>
      <p:pic>
        <p:nvPicPr>
          <p:cNvPr id="635" name="Google Shape;635;p54"/>
          <p:cNvPicPr preferRelativeResize="0"/>
          <p:nvPr/>
        </p:nvPicPr>
        <p:blipFill>
          <a:blip r:embed="rId5">
            <a:alphaModFix/>
          </a:blip>
          <a:stretch>
            <a:fillRect/>
          </a:stretch>
        </p:blipFill>
        <p:spPr>
          <a:xfrm>
            <a:off x="5442798" y="3894213"/>
            <a:ext cx="2166442" cy="1219599"/>
          </a:xfrm>
          <a:prstGeom prst="rect">
            <a:avLst/>
          </a:prstGeom>
          <a:noFill/>
          <a:ln>
            <a:noFill/>
          </a:ln>
        </p:spPr>
      </p:pic>
      <p:pic>
        <p:nvPicPr>
          <p:cNvPr id="636" name="Google Shape;636;p54"/>
          <p:cNvPicPr preferRelativeResize="0"/>
          <p:nvPr/>
        </p:nvPicPr>
        <p:blipFill>
          <a:blip r:embed="rId6">
            <a:alphaModFix/>
          </a:blip>
          <a:stretch>
            <a:fillRect/>
          </a:stretch>
        </p:blipFill>
        <p:spPr>
          <a:xfrm>
            <a:off x="7210866" y="2659975"/>
            <a:ext cx="1933133" cy="1263651"/>
          </a:xfrm>
          <a:prstGeom prst="rect">
            <a:avLst/>
          </a:prstGeom>
          <a:noFill/>
          <a:ln>
            <a:noFill/>
          </a:ln>
        </p:spPr>
      </p:pic>
      <p:pic>
        <p:nvPicPr>
          <p:cNvPr id="637" name="Google Shape;637;p54"/>
          <p:cNvPicPr preferRelativeResize="0"/>
          <p:nvPr/>
        </p:nvPicPr>
        <p:blipFill>
          <a:blip r:embed="rId7">
            <a:alphaModFix/>
          </a:blip>
          <a:stretch>
            <a:fillRect/>
          </a:stretch>
        </p:blipFill>
        <p:spPr>
          <a:xfrm>
            <a:off x="0" y="2704300"/>
            <a:ext cx="2611068" cy="1219600"/>
          </a:xfrm>
          <a:prstGeom prst="rect">
            <a:avLst/>
          </a:prstGeom>
          <a:noFill/>
          <a:ln>
            <a:noFill/>
          </a:ln>
        </p:spPr>
      </p:pic>
      <p:pic>
        <p:nvPicPr>
          <p:cNvPr id="638" name="Google Shape;638;p54"/>
          <p:cNvPicPr preferRelativeResize="0"/>
          <p:nvPr/>
        </p:nvPicPr>
        <p:blipFill>
          <a:blip r:embed="rId8">
            <a:alphaModFix/>
          </a:blip>
          <a:stretch>
            <a:fillRect/>
          </a:stretch>
        </p:blipFill>
        <p:spPr>
          <a:xfrm>
            <a:off x="1696900" y="3885205"/>
            <a:ext cx="2611075" cy="1237621"/>
          </a:xfrm>
          <a:prstGeom prst="rect">
            <a:avLst/>
          </a:prstGeom>
          <a:noFill/>
          <a:ln>
            <a:noFill/>
          </a:ln>
        </p:spPr>
      </p:pic>
      <p:pic>
        <p:nvPicPr>
          <p:cNvPr id="639" name="Google Shape;639;p54"/>
          <p:cNvPicPr preferRelativeResize="0"/>
          <p:nvPr/>
        </p:nvPicPr>
        <p:blipFill>
          <a:blip r:embed="rId9">
            <a:alphaModFix/>
          </a:blip>
          <a:stretch>
            <a:fillRect/>
          </a:stretch>
        </p:blipFill>
        <p:spPr>
          <a:xfrm>
            <a:off x="453425" y="924147"/>
            <a:ext cx="1243475" cy="1613675"/>
          </a:xfrm>
          <a:prstGeom prst="rect">
            <a:avLst/>
          </a:prstGeom>
          <a:noFill/>
          <a:ln>
            <a:noFill/>
          </a:ln>
        </p:spPr>
      </p:pic>
      <p:pic>
        <p:nvPicPr>
          <p:cNvPr id="640" name="Google Shape;640;p54"/>
          <p:cNvPicPr preferRelativeResize="0"/>
          <p:nvPr/>
        </p:nvPicPr>
        <p:blipFill>
          <a:blip r:embed="rId10">
            <a:alphaModFix/>
          </a:blip>
          <a:stretch>
            <a:fillRect/>
          </a:stretch>
        </p:blipFill>
        <p:spPr>
          <a:xfrm>
            <a:off x="1951325" y="910475"/>
            <a:ext cx="1310825" cy="1641025"/>
          </a:xfrm>
          <a:prstGeom prst="rect">
            <a:avLst/>
          </a:prstGeom>
          <a:noFill/>
          <a:ln>
            <a:noFill/>
          </a:ln>
        </p:spPr>
      </p:pic>
      <p:pic>
        <p:nvPicPr>
          <p:cNvPr id="641" name="Google Shape;641;p54"/>
          <p:cNvPicPr preferRelativeResize="0"/>
          <p:nvPr/>
        </p:nvPicPr>
        <p:blipFill>
          <a:blip r:embed="rId11">
            <a:alphaModFix/>
          </a:blip>
          <a:stretch>
            <a:fillRect/>
          </a:stretch>
        </p:blipFill>
        <p:spPr>
          <a:xfrm>
            <a:off x="3623587" y="1015463"/>
            <a:ext cx="1677125" cy="1431052"/>
          </a:xfrm>
          <a:prstGeom prst="rect">
            <a:avLst/>
          </a:prstGeom>
          <a:noFill/>
          <a:ln>
            <a:noFill/>
          </a:ln>
        </p:spPr>
      </p:pic>
      <p:pic>
        <p:nvPicPr>
          <p:cNvPr id="642" name="Google Shape;642;p54"/>
          <p:cNvPicPr preferRelativeResize="0"/>
          <p:nvPr/>
        </p:nvPicPr>
        <p:blipFill>
          <a:blip r:embed="rId12">
            <a:alphaModFix/>
          </a:blip>
          <a:stretch>
            <a:fillRect/>
          </a:stretch>
        </p:blipFill>
        <p:spPr>
          <a:xfrm>
            <a:off x="5555538" y="851637"/>
            <a:ext cx="1518487" cy="1758712"/>
          </a:xfrm>
          <a:prstGeom prst="rect">
            <a:avLst/>
          </a:prstGeom>
          <a:noFill/>
          <a:ln>
            <a:noFill/>
          </a:ln>
        </p:spPr>
      </p:pic>
      <p:pic>
        <p:nvPicPr>
          <p:cNvPr id="643" name="Google Shape;643;p54"/>
          <p:cNvPicPr preferRelativeResize="0"/>
          <p:nvPr/>
        </p:nvPicPr>
        <p:blipFill>
          <a:blip r:embed="rId13">
            <a:alphaModFix/>
          </a:blip>
          <a:stretch>
            <a:fillRect/>
          </a:stretch>
        </p:blipFill>
        <p:spPr>
          <a:xfrm>
            <a:off x="7328875" y="937225"/>
            <a:ext cx="1587550" cy="1587550"/>
          </a:xfrm>
          <a:prstGeom prst="rect">
            <a:avLst/>
          </a:prstGeom>
          <a:noFill/>
          <a:ln>
            <a:noFill/>
          </a:ln>
        </p:spPr>
      </p:pic>
      <p:sp>
        <p:nvSpPr>
          <p:cNvPr id="644" name="Google Shape;644;p54"/>
          <p:cNvSpPr txBox="1"/>
          <p:nvPr/>
        </p:nvSpPr>
        <p:spPr>
          <a:xfrm>
            <a:off x="175550" y="584375"/>
            <a:ext cx="891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800">
                <a:solidFill>
                  <a:schemeClr val="dk1"/>
                </a:solidFill>
              </a:rPr>
              <a:t>Xiang, J., Lv, Z., Xu, S., Deng, Y., Wang, R., Zhang, B., ... &amp; Yang, J. (2025). Structured 3d latents for scalable and versatile 3d generation. In Proceedings of the Computer Vision and Pattern Recognition Conference (pp. 21469-21480).</a:t>
            </a:r>
            <a:endParaRPr/>
          </a:p>
        </p:txBody>
      </p:sp>
      <p:sp>
        <p:nvSpPr>
          <p:cNvPr id="645" name="Google Shape;645;p5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646" name="Google Shape;646;p54"/>
          <p:cNvSpPr txBox="1"/>
          <p:nvPr>
            <p:ph idx="4294967295"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647" name="Google Shape;647;p54"/>
          <p:cNvSpPr txBox="1"/>
          <p:nvPr/>
        </p:nvSpPr>
        <p:spPr>
          <a:xfrm>
            <a:off x="7609250" y="4180773"/>
            <a:ext cx="193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a:t>
            </a:r>
            <a:endParaRPr i="1" sz="1000">
              <a:solidFill>
                <a:schemeClr val="dk1"/>
              </a:solidFill>
            </a:endParaRPr>
          </a:p>
          <a:p>
            <a:pPr indent="0" lvl="0" marL="0" rtl="0" algn="l">
              <a:spcBef>
                <a:spcPts val="0"/>
              </a:spcBef>
              <a:spcAft>
                <a:spcPts val="0"/>
              </a:spcAft>
              <a:buNone/>
            </a:pPr>
            <a:r>
              <a:rPr i="1" lang="en-GB" sz="1000">
                <a:solidFill>
                  <a:schemeClr val="dk1"/>
                </a:solidFill>
              </a:rPr>
              <a:t>Line1: input image</a:t>
            </a:r>
            <a:endParaRPr i="1" sz="1000">
              <a:solidFill>
                <a:schemeClr val="dk1"/>
              </a:solidFill>
            </a:endParaRPr>
          </a:p>
          <a:p>
            <a:pPr indent="0" lvl="0" marL="0" rtl="0" algn="l">
              <a:spcBef>
                <a:spcPts val="0"/>
              </a:spcBef>
              <a:spcAft>
                <a:spcPts val="0"/>
              </a:spcAft>
              <a:buNone/>
            </a:pPr>
            <a:r>
              <a:rPr i="1" lang="en-GB" sz="1000">
                <a:solidFill>
                  <a:schemeClr val="dk1"/>
                </a:solidFill>
              </a:rPr>
              <a:t>Line2: </a:t>
            </a:r>
            <a:r>
              <a:rPr i="1" lang="en-GB" sz="1000">
                <a:solidFill>
                  <a:schemeClr val="dk1"/>
                </a:solidFill>
              </a:rPr>
              <a:t>TRELLIS</a:t>
            </a:r>
            <a:r>
              <a:rPr i="1" lang="en-GB" sz="1000">
                <a:solidFill>
                  <a:schemeClr val="dk1"/>
                </a:solidFill>
              </a:rPr>
              <a:t> result</a:t>
            </a:r>
            <a:endParaRPr i="1" sz="10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5"/>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2500">
                <a:solidFill>
                  <a:schemeClr val="lt2"/>
                </a:solidFill>
              </a:rPr>
              <a:t>Generation models: </a:t>
            </a:r>
            <a:r>
              <a:rPr b="1" lang="en-GB" sz="2500">
                <a:solidFill>
                  <a:schemeClr val="lt2"/>
                </a:solidFill>
              </a:rPr>
              <a:t>MIDI-3D</a:t>
            </a:r>
            <a:endParaRPr sz="2500">
              <a:solidFill>
                <a:schemeClr val="accent1"/>
              </a:solidFill>
              <a:latin typeface="Arial"/>
              <a:ea typeface="Arial"/>
              <a:cs typeface="Arial"/>
              <a:sym typeface="Arial"/>
            </a:endParaRPr>
          </a:p>
        </p:txBody>
      </p:sp>
      <p:pic>
        <p:nvPicPr>
          <p:cNvPr id="653" name="Google Shape;653;p55"/>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pic>
        <p:nvPicPr>
          <p:cNvPr id="654" name="Google Shape;654;p55"/>
          <p:cNvPicPr preferRelativeResize="0"/>
          <p:nvPr/>
        </p:nvPicPr>
        <p:blipFill>
          <a:blip r:embed="rId4">
            <a:alphaModFix/>
          </a:blip>
          <a:stretch>
            <a:fillRect/>
          </a:stretch>
        </p:blipFill>
        <p:spPr>
          <a:xfrm>
            <a:off x="1867125" y="2718254"/>
            <a:ext cx="1601675" cy="2071183"/>
          </a:xfrm>
          <a:prstGeom prst="rect">
            <a:avLst/>
          </a:prstGeom>
          <a:noFill/>
          <a:ln>
            <a:noFill/>
          </a:ln>
        </p:spPr>
      </p:pic>
      <p:pic>
        <p:nvPicPr>
          <p:cNvPr id="655" name="Google Shape;655;p55"/>
          <p:cNvPicPr preferRelativeResize="0"/>
          <p:nvPr/>
        </p:nvPicPr>
        <p:blipFill>
          <a:blip r:embed="rId5">
            <a:alphaModFix/>
          </a:blip>
          <a:stretch>
            <a:fillRect/>
          </a:stretch>
        </p:blipFill>
        <p:spPr>
          <a:xfrm>
            <a:off x="147575" y="2737175"/>
            <a:ext cx="1601674" cy="2033349"/>
          </a:xfrm>
          <a:prstGeom prst="rect">
            <a:avLst/>
          </a:prstGeom>
          <a:noFill/>
          <a:ln>
            <a:noFill/>
          </a:ln>
        </p:spPr>
      </p:pic>
      <p:pic>
        <p:nvPicPr>
          <p:cNvPr id="656" name="Google Shape;656;p55"/>
          <p:cNvPicPr preferRelativeResize="0"/>
          <p:nvPr/>
        </p:nvPicPr>
        <p:blipFill>
          <a:blip r:embed="rId6">
            <a:alphaModFix/>
          </a:blip>
          <a:stretch>
            <a:fillRect/>
          </a:stretch>
        </p:blipFill>
        <p:spPr>
          <a:xfrm>
            <a:off x="3552800" y="3159426"/>
            <a:ext cx="1856500" cy="1465112"/>
          </a:xfrm>
          <a:prstGeom prst="rect">
            <a:avLst/>
          </a:prstGeom>
          <a:noFill/>
          <a:ln>
            <a:noFill/>
          </a:ln>
        </p:spPr>
      </p:pic>
      <p:pic>
        <p:nvPicPr>
          <p:cNvPr id="657" name="Google Shape;657;p55"/>
          <p:cNvPicPr preferRelativeResize="0"/>
          <p:nvPr/>
        </p:nvPicPr>
        <p:blipFill>
          <a:blip r:embed="rId7">
            <a:alphaModFix/>
          </a:blip>
          <a:stretch>
            <a:fillRect/>
          </a:stretch>
        </p:blipFill>
        <p:spPr>
          <a:xfrm>
            <a:off x="5493300" y="3251800"/>
            <a:ext cx="1768251" cy="1280373"/>
          </a:xfrm>
          <a:prstGeom prst="rect">
            <a:avLst/>
          </a:prstGeom>
          <a:noFill/>
          <a:ln>
            <a:noFill/>
          </a:ln>
        </p:spPr>
      </p:pic>
      <p:pic>
        <p:nvPicPr>
          <p:cNvPr id="658" name="Google Shape;658;p55"/>
          <p:cNvPicPr preferRelativeResize="0"/>
          <p:nvPr/>
        </p:nvPicPr>
        <p:blipFill>
          <a:blip r:embed="rId8">
            <a:alphaModFix/>
          </a:blip>
          <a:stretch>
            <a:fillRect/>
          </a:stretch>
        </p:blipFill>
        <p:spPr>
          <a:xfrm>
            <a:off x="7311676" y="3181612"/>
            <a:ext cx="1825251" cy="1420753"/>
          </a:xfrm>
          <a:prstGeom prst="rect">
            <a:avLst/>
          </a:prstGeom>
          <a:noFill/>
          <a:ln>
            <a:noFill/>
          </a:ln>
        </p:spPr>
      </p:pic>
      <p:pic>
        <p:nvPicPr>
          <p:cNvPr id="659" name="Google Shape;659;p55"/>
          <p:cNvPicPr preferRelativeResize="0"/>
          <p:nvPr/>
        </p:nvPicPr>
        <p:blipFill>
          <a:blip r:embed="rId9">
            <a:alphaModFix/>
          </a:blip>
          <a:stretch>
            <a:fillRect/>
          </a:stretch>
        </p:blipFill>
        <p:spPr>
          <a:xfrm>
            <a:off x="453425" y="1000347"/>
            <a:ext cx="1243475" cy="1613675"/>
          </a:xfrm>
          <a:prstGeom prst="rect">
            <a:avLst/>
          </a:prstGeom>
          <a:noFill/>
          <a:ln>
            <a:noFill/>
          </a:ln>
        </p:spPr>
      </p:pic>
      <p:pic>
        <p:nvPicPr>
          <p:cNvPr id="660" name="Google Shape;660;p55"/>
          <p:cNvPicPr preferRelativeResize="0"/>
          <p:nvPr/>
        </p:nvPicPr>
        <p:blipFill>
          <a:blip r:embed="rId10">
            <a:alphaModFix/>
          </a:blip>
          <a:stretch>
            <a:fillRect/>
          </a:stretch>
        </p:blipFill>
        <p:spPr>
          <a:xfrm>
            <a:off x="1951325" y="986675"/>
            <a:ext cx="1310825" cy="1641025"/>
          </a:xfrm>
          <a:prstGeom prst="rect">
            <a:avLst/>
          </a:prstGeom>
          <a:noFill/>
          <a:ln>
            <a:noFill/>
          </a:ln>
        </p:spPr>
      </p:pic>
      <p:pic>
        <p:nvPicPr>
          <p:cNvPr id="661" name="Google Shape;661;p55"/>
          <p:cNvPicPr preferRelativeResize="0"/>
          <p:nvPr/>
        </p:nvPicPr>
        <p:blipFill>
          <a:blip r:embed="rId11">
            <a:alphaModFix/>
          </a:blip>
          <a:stretch>
            <a:fillRect/>
          </a:stretch>
        </p:blipFill>
        <p:spPr>
          <a:xfrm>
            <a:off x="3623587" y="1091663"/>
            <a:ext cx="1677125" cy="1431052"/>
          </a:xfrm>
          <a:prstGeom prst="rect">
            <a:avLst/>
          </a:prstGeom>
          <a:noFill/>
          <a:ln>
            <a:noFill/>
          </a:ln>
        </p:spPr>
      </p:pic>
      <p:pic>
        <p:nvPicPr>
          <p:cNvPr id="662" name="Google Shape;662;p55"/>
          <p:cNvPicPr preferRelativeResize="0"/>
          <p:nvPr/>
        </p:nvPicPr>
        <p:blipFill>
          <a:blip r:embed="rId12">
            <a:alphaModFix/>
          </a:blip>
          <a:stretch>
            <a:fillRect/>
          </a:stretch>
        </p:blipFill>
        <p:spPr>
          <a:xfrm>
            <a:off x="5555538" y="927837"/>
            <a:ext cx="1518487" cy="1758712"/>
          </a:xfrm>
          <a:prstGeom prst="rect">
            <a:avLst/>
          </a:prstGeom>
          <a:noFill/>
          <a:ln>
            <a:noFill/>
          </a:ln>
        </p:spPr>
      </p:pic>
      <p:pic>
        <p:nvPicPr>
          <p:cNvPr id="663" name="Google Shape;663;p55"/>
          <p:cNvPicPr preferRelativeResize="0"/>
          <p:nvPr/>
        </p:nvPicPr>
        <p:blipFill>
          <a:blip r:embed="rId13">
            <a:alphaModFix/>
          </a:blip>
          <a:stretch>
            <a:fillRect/>
          </a:stretch>
        </p:blipFill>
        <p:spPr>
          <a:xfrm>
            <a:off x="7328875" y="1013425"/>
            <a:ext cx="1587550" cy="1587550"/>
          </a:xfrm>
          <a:prstGeom prst="rect">
            <a:avLst/>
          </a:prstGeom>
          <a:noFill/>
          <a:ln>
            <a:noFill/>
          </a:ln>
        </p:spPr>
      </p:pic>
      <p:sp>
        <p:nvSpPr>
          <p:cNvPr id="664" name="Google Shape;664;p55"/>
          <p:cNvSpPr txBox="1"/>
          <p:nvPr/>
        </p:nvSpPr>
        <p:spPr>
          <a:xfrm>
            <a:off x="198925" y="631563"/>
            <a:ext cx="901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800">
                <a:solidFill>
                  <a:schemeClr val="dk1"/>
                </a:solidFill>
              </a:rPr>
              <a:t>Huang, Z., Guo, Y. C., An, X., Yang, Y., Li, Y., Zou, Z. X., ... &amp; Sheng, L. (2025). Midi: Multi-instance diffusion for single image to 3d scene generation. In Proceedings of the Computer Vision and Pattern Recognition Conference (pp. 23646-23657).</a:t>
            </a:r>
            <a:endParaRPr/>
          </a:p>
        </p:txBody>
      </p:sp>
      <p:sp>
        <p:nvSpPr>
          <p:cNvPr id="665" name="Google Shape;665;p5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666" name="Google Shape;666;p55"/>
          <p:cNvSpPr txBox="1"/>
          <p:nvPr>
            <p:ph idx="4294967295"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667" name="Google Shape;667;p55"/>
          <p:cNvSpPr txBox="1"/>
          <p:nvPr/>
        </p:nvSpPr>
        <p:spPr>
          <a:xfrm>
            <a:off x="6788338" y="4532186"/>
            <a:ext cx="193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a:t>
            </a:r>
            <a:endParaRPr i="1" sz="1000">
              <a:solidFill>
                <a:schemeClr val="dk1"/>
              </a:solidFill>
            </a:endParaRPr>
          </a:p>
          <a:p>
            <a:pPr indent="0" lvl="0" marL="0" rtl="0" algn="l">
              <a:spcBef>
                <a:spcPts val="0"/>
              </a:spcBef>
              <a:spcAft>
                <a:spcPts val="0"/>
              </a:spcAft>
              <a:buNone/>
            </a:pPr>
            <a:r>
              <a:rPr i="1" lang="en-GB" sz="1000">
                <a:solidFill>
                  <a:schemeClr val="dk1"/>
                </a:solidFill>
              </a:rPr>
              <a:t>Line1: input image</a:t>
            </a:r>
            <a:endParaRPr i="1" sz="1000">
              <a:solidFill>
                <a:schemeClr val="dk1"/>
              </a:solidFill>
            </a:endParaRPr>
          </a:p>
          <a:p>
            <a:pPr indent="0" lvl="0" marL="0" rtl="0" algn="l">
              <a:spcBef>
                <a:spcPts val="0"/>
              </a:spcBef>
              <a:spcAft>
                <a:spcPts val="0"/>
              </a:spcAft>
              <a:buNone/>
            </a:pPr>
            <a:r>
              <a:rPr i="1" lang="en-GB" sz="1000">
                <a:solidFill>
                  <a:schemeClr val="dk1"/>
                </a:solidFill>
              </a:rPr>
              <a:t>Line2: </a:t>
            </a:r>
            <a:r>
              <a:rPr i="1" lang="en-GB" sz="1000">
                <a:solidFill>
                  <a:schemeClr val="dk1"/>
                </a:solidFill>
              </a:rPr>
              <a:t>MIDI-3D</a:t>
            </a:r>
            <a:r>
              <a:rPr i="1" lang="en-GB" sz="1000">
                <a:solidFill>
                  <a:schemeClr val="dk1"/>
                </a:solidFill>
              </a:rPr>
              <a:t> result</a:t>
            </a:r>
            <a:endParaRPr i="1" sz="1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6"/>
          <p:cNvSpPr txBox="1"/>
          <p:nvPr>
            <p:ph idx="12" type="sldNum"/>
          </p:nvPr>
        </p:nvSpPr>
        <p:spPr>
          <a:xfrm>
            <a:off x="8240400" y="4860000"/>
            <a:ext cx="601500" cy="273900"/>
          </a:xfrm>
          <a:prstGeom prst="rect">
            <a:avLst/>
          </a:prstGeom>
          <a:noFill/>
          <a:ln>
            <a:noFill/>
          </a:ln>
        </p:spPr>
        <p:txBody>
          <a:bodyPr anchorCtr="0" anchor="ctr" bIns="45700" lIns="0" spcFirstLastPara="1" rIns="0" wrap="square" tIns="45700">
            <a:noAutofit/>
          </a:bodyPr>
          <a:lstStyle/>
          <a:p>
            <a:pPr indent="0" lvl="0" marL="0" marR="0" rtl="0" algn="r">
              <a:lnSpc>
                <a:spcPct val="100000"/>
              </a:lnSpc>
              <a:spcBef>
                <a:spcPts val="0"/>
              </a:spcBef>
              <a:spcAft>
                <a:spcPts val="0"/>
              </a:spcAft>
              <a:buClr>
                <a:srgbClr val="FFFFFF"/>
              </a:buClr>
              <a:buSzPts val="1100"/>
              <a:buFont typeface="Arial"/>
              <a:buNone/>
            </a:pPr>
            <a:fld id="{00000000-1234-1234-1234-123412341234}" type="slidenum">
              <a:rPr b="0" i="0" lang="en-GB" sz="1100" u="none" cap="none" strike="noStrike">
                <a:solidFill>
                  <a:srgbClr val="FFFFFF"/>
                </a:solidFill>
                <a:latin typeface="Arial"/>
                <a:ea typeface="Arial"/>
                <a:cs typeface="Arial"/>
                <a:sym typeface="Arial"/>
              </a:rPr>
              <a:t>‹#›</a:t>
            </a:fld>
            <a:endParaRPr b="0" i="0" sz="1100" u="none" cap="none" strike="noStrike">
              <a:solidFill>
                <a:srgbClr val="FFFFFF"/>
              </a:solidFill>
              <a:latin typeface="Arial"/>
              <a:ea typeface="Arial"/>
              <a:cs typeface="Arial"/>
              <a:sym typeface="Arial"/>
            </a:endParaRPr>
          </a:p>
        </p:txBody>
      </p:sp>
      <p:sp>
        <p:nvSpPr>
          <p:cNvPr id="674" name="Google Shape;674;p56"/>
          <p:cNvSpPr txBox="1"/>
          <p:nvPr>
            <p:ph idx="1" type="body"/>
          </p:nvPr>
        </p:nvSpPr>
        <p:spPr>
          <a:xfrm>
            <a:off x="304812" y="2159705"/>
            <a:ext cx="8927100" cy="82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5400"/>
              <a:t>Evaluation</a:t>
            </a:r>
            <a:endParaRPr/>
          </a:p>
          <a:p>
            <a:pPr indent="0" lvl="0" marL="0" rtl="0" algn="l">
              <a:lnSpc>
                <a:spcPct val="100000"/>
              </a:lnSpc>
              <a:spcBef>
                <a:spcPts val="0"/>
              </a:spcBef>
              <a:spcAft>
                <a:spcPts val="0"/>
              </a:spcAft>
              <a:buNone/>
            </a:pPr>
            <a:r>
              <a:t/>
            </a:r>
            <a:endParaRPr/>
          </a:p>
        </p:txBody>
      </p:sp>
      <p:pic>
        <p:nvPicPr>
          <p:cNvPr id="675" name="Google Shape;675;p56"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676" name="Google Shape;676;p56"/>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7"/>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overview</a:t>
            </a:r>
            <a:endParaRPr sz="1600">
              <a:solidFill>
                <a:schemeClr val="accent1"/>
              </a:solidFill>
              <a:latin typeface="Arial"/>
              <a:ea typeface="Arial"/>
              <a:cs typeface="Arial"/>
              <a:sym typeface="Arial"/>
            </a:endParaRPr>
          </a:p>
        </p:txBody>
      </p:sp>
      <p:sp>
        <p:nvSpPr>
          <p:cNvPr id="682" name="Google Shape;682;p57"/>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683" name="Google Shape;683;p57"/>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684" name="Google Shape;684;p57"/>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685" name="Google Shape;685;p57"/>
          <p:cNvSpPr txBox="1"/>
          <p:nvPr/>
        </p:nvSpPr>
        <p:spPr>
          <a:xfrm>
            <a:off x="606450" y="649250"/>
            <a:ext cx="7952700" cy="12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a:p>
          <a:p>
            <a:pPr indent="457200" lvl="0" marL="0" rtl="0" algn="l">
              <a:spcBef>
                <a:spcPts val="0"/>
              </a:spcBef>
              <a:spcAft>
                <a:spcPts val="0"/>
              </a:spcAft>
              <a:buNone/>
            </a:pPr>
            <a:r>
              <a:t/>
            </a:r>
            <a:endParaRPr sz="2400"/>
          </a:p>
          <a:p>
            <a:pPr indent="457200" lvl="0" marL="0" rtl="0" algn="l">
              <a:spcBef>
                <a:spcPts val="0"/>
              </a:spcBef>
              <a:spcAft>
                <a:spcPts val="0"/>
              </a:spcAft>
              <a:buNone/>
            </a:pPr>
            <a:r>
              <a:t/>
            </a:r>
            <a:endParaRPr sz="2400"/>
          </a:p>
          <a:p>
            <a:pPr indent="457200" lvl="0" marL="0" rtl="0" algn="l">
              <a:spcBef>
                <a:spcPts val="0"/>
              </a:spcBef>
              <a:spcAft>
                <a:spcPts val="0"/>
              </a:spcAft>
              <a:buClr>
                <a:schemeClr val="dk1"/>
              </a:buClr>
              <a:buSzPts val="1100"/>
              <a:buFont typeface="Arial"/>
              <a:buNone/>
            </a:pPr>
            <a:r>
              <a:t/>
            </a:r>
            <a:endParaRPr sz="2400"/>
          </a:p>
        </p:txBody>
      </p:sp>
      <p:sp>
        <p:nvSpPr>
          <p:cNvPr id="686" name="Google Shape;686;p57"/>
          <p:cNvSpPr txBox="1"/>
          <p:nvPr/>
        </p:nvSpPr>
        <p:spPr>
          <a:xfrm>
            <a:off x="938975" y="1053750"/>
            <a:ext cx="7306500" cy="3909600"/>
          </a:xfrm>
          <a:prstGeom prst="rect">
            <a:avLst/>
          </a:prstGeom>
          <a:noFill/>
          <a:ln>
            <a:noFill/>
          </a:ln>
        </p:spPr>
        <p:txBody>
          <a:bodyPr anchorCtr="0" anchor="t" bIns="91425" lIns="91425" spcFirstLastPara="1" rIns="91425" wrap="square" tIns="91425">
            <a:spAutoFit/>
          </a:bodyPr>
          <a:lstStyle/>
          <a:p>
            <a:pPr indent="0" lvl="0" marL="0" rtl="0" algn="l">
              <a:lnSpc>
                <a:spcPct val="114000"/>
              </a:lnSpc>
              <a:spcBef>
                <a:spcPts val="0"/>
              </a:spcBef>
              <a:spcAft>
                <a:spcPts val="0"/>
              </a:spcAft>
              <a:buNone/>
            </a:pPr>
            <a:r>
              <a:rPr b="1" lang="en-GB" sz="2000">
                <a:solidFill>
                  <a:schemeClr val="dk1"/>
                </a:solidFill>
              </a:rPr>
              <a:t>VGGT</a:t>
            </a:r>
            <a:endParaRPr sz="2400" u="sng"/>
          </a:p>
          <a:p>
            <a:pPr indent="457200" lvl="0" marL="0" rtl="0" algn="l">
              <a:lnSpc>
                <a:spcPct val="114000"/>
              </a:lnSpc>
              <a:spcBef>
                <a:spcPts val="0"/>
              </a:spcBef>
              <a:spcAft>
                <a:spcPts val="0"/>
              </a:spcAft>
              <a:buNone/>
            </a:pPr>
            <a:r>
              <a:rPr lang="en-GB" sz="1600">
                <a:solidFill>
                  <a:schemeClr val="dk1"/>
                </a:solidFill>
              </a:rPr>
              <a:t>Result</a:t>
            </a:r>
            <a:endParaRPr sz="1600">
              <a:solidFill>
                <a:schemeClr val="dk1"/>
              </a:solidFill>
            </a:endParaRPr>
          </a:p>
          <a:p>
            <a:pPr indent="457200" lvl="0" marL="0" rtl="0" algn="l">
              <a:lnSpc>
                <a:spcPct val="114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4000"/>
              </a:lnSpc>
              <a:spcBef>
                <a:spcPts val="0"/>
              </a:spcBef>
              <a:spcAft>
                <a:spcPts val="0"/>
              </a:spcAft>
              <a:buNone/>
            </a:pPr>
            <a:r>
              <a:rPr b="1" lang="en-GB" sz="2000">
                <a:solidFill>
                  <a:schemeClr val="dk1"/>
                </a:solidFill>
              </a:rPr>
              <a:t>Mesh</a:t>
            </a:r>
            <a:endParaRPr b="1" sz="2000">
              <a:solidFill>
                <a:schemeClr val="dk1"/>
              </a:solidFill>
            </a:endParaRPr>
          </a:p>
          <a:p>
            <a:pPr indent="457200" lvl="0" marL="0" rtl="0" algn="l">
              <a:lnSpc>
                <a:spcPct val="114000"/>
              </a:lnSpc>
              <a:spcBef>
                <a:spcPts val="0"/>
              </a:spcBef>
              <a:spcAft>
                <a:spcPts val="0"/>
              </a:spcAft>
              <a:buNone/>
            </a:pPr>
            <a:r>
              <a:rPr lang="en-GB" sz="1600">
                <a:solidFill>
                  <a:schemeClr val="dk1"/>
                </a:solidFill>
              </a:rPr>
              <a:t>a.method</a:t>
            </a:r>
            <a:endParaRPr sz="1600">
              <a:solidFill>
                <a:schemeClr val="dk1"/>
              </a:solidFill>
            </a:endParaRPr>
          </a:p>
          <a:p>
            <a:pPr indent="457200" lvl="0" marL="0" rtl="0" algn="l">
              <a:lnSpc>
                <a:spcPct val="114000"/>
              </a:lnSpc>
              <a:spcBef>
                <a:spcPts val="0"/>
              </a:spcBef>
              <a:spcAft>
                <a:spcPts val="0"/>
              </a:spcAft>
              <a:buNone/>
            </a:pPr>
            <a:r>
              <a:rPr lang="en-GB" sz="1600">
                <a:solidFill>
                  <a:schemeClr val="dk1"/>
                </a:solidFill>
              </a:rPr>
              <a:t>b.Target selection</a:t>
            </a:r>
            <a:endParaRPr sz="1600">
              <a:solidFill>
                <a:schemeClr val="dk1"/>
              </a:solidFill>
            </a:endParaRPr>
          </a:p>
          <a:p>
            <a:pPr indent="457200" lvl="0" marL="0" rtl="0" algn="l">
              <a:lnSpc>
                <a:spcPct val="114000"/>
              </a:lnSpc>
              <a:spcBef>
                <a:spcPts val="0"/>
              </a:spcBef>
              <a:spcAft>
                <a:spcPts val="0"/>
              </a:spcAft>
              <a:buNone/>
            </a:pPr>
            <a:r>
              <a:rPr lang="en-GB" sz="1600">
                <a:solidFill>
                  <a:schemeClr val="dk1"/>
                </a:solidFill>
              </a:rPr>
              <a:t>c.Result</a:t>
            </a:r>
            <a:endParaRPr sz="1600">
              <a:solidFill>
                <a:schemeClr val="dk1"/>
              </a:solidFill>
            </a:endParaRPr>
          </a:p>
          <a:p>
            <a:pPr indent="0" lvl="0" marL="0" rtl="0" algn="l">
              <a:lnSpc>
                <a:spcPct val="114000"/>
              </a:lnSpc>
              <a:spcBef>
                <a:spcPts val="0"/>
              </a:spcBef>
              <a:spcAft>
                <a:spcPts val="0"/>
              </a:spcAft>
              <a:buNone/>
            </a:pPr>
            <a:r>
              <a:t/>
            </a:r>
            <a:endParaRPr>
              <a:solidFill>
                <a:schemeClr val="dk1"/>
              </a:solidFill>
            </a:endParaRPr>
          </a:p>
          <a:p>
            <a:pPr indent="0" lvl="0" marL="0" rtl="0" algn="l">
              <a:lnSpc>
                <a:spcPct val="114000"/>
              </a:lnSpc>
              <a:spcBef>
                <a:spcPts val="0"/>
              </a:spcBef>
              <a:spcAft>
                <a:spcPts val="0"/>
              </a:spcAft>
              <a:buNone/>
            </a:pPr>
            <a:r>
              <a:rPr b="1" lang="en-GB" sz="2000">
                <a:solidFill>
                  <a:schemeClr val="dk1"/>
                </a:solidFill>
              </a:rPr>
              <a:t>Pose</a:t>
            </a:r>
            <a:endParaRPr b="1" sz="2000">
              <a:solidFill>
                <a:schemeClr val="dk1"/>
              </a:solidFill>
            </a:endParaRPr>
          </a:p>
          <a:p>
            <a:pPr indent="457200" lvl="0" marL="0" rtl="0" algn="l">
              <a:lnSpc>
                <a:spcPct val="114000"/>
              </a:lnSpc>
              <a:spcBef>
                <a:spcPts val="0"/>
              </a:spcBef>
              <a:spcAft>
                <a:spcPts val="0"/>
              </a:spcAft>
              <a:buNone/>
            </a:pPr>
            <a:r>
              <a:rPr lang="en-GB" sz="1600">
                <a:solidFill>
                  <a:schemeClr val="dk1"/>
                </a:solidFill>
              </a:rPr>
              <a:t>a.method</a:t>
            </a:r>
            <a:endParaRPr sz="1600">
              <a:solidFill>
                <a:schemeClr val="dk1"/>
              </a:solidFill>
            </a:endParaRPr>
          </a:p>
          <a:p>
            <a:pPr indent="457200" lvl="0" marL="0" rtl="0" algn="l">
              <a:lnSpc>
                <a:spcPct val="114000"/>
              </a:lnSpc>
              <a:spcBef>
                <a:spcPts val="0"/>
              </a:spcBef>
              <a:spcAft>
                <a:spcPts val="0"/>
              </a:spcAft>
              <a:buNone/>
            </a:pPr>
            <a:r>
              <a:rPr lang="en-GB" sz="1600">
                <a:solidFill>
                  <a:schemeClr val="dk1"/>
                </a:solidFill>
              </a:rPr>
              <a:t>b.Result</a:t>
            </a:r>
            <a:endParaRPr sz="1600">
              <a:solidFill>
                <a:schemeClr val="dk1"/>
              </a:solidFill>
            </a:endParaRPr>
          </a:p>
          <a:p>
            <a:pPr indent="0" lvl="0" marL="0" rtl="0" algn="l">
              <a:lnSpc>
                <a:spcPct val="114000"/>
              </a:lnSpc>
              <a:spcBef>
                <a:spcPts val="0"/>
              </a:spcBef>
              <a:spcAft>
                <a:spcPts val="0"/>
              </a:spcAft>
              <a:buNone/>
            </a:pPr>
            <a:r>
              <a:t/>
            </a:r>
            <a:endParaRPr>
              <a:solidFill>
                <a:schemeClr val="dk1"/>
              </a:solidFill>
            </a:endParaRPr>
          </a:p>
          <a:p>
            <a:pPr indent="0" lvl="0" marL="0" rtl="0" algn="l">
              <a:lnSpc>
                <a:spcPct val="114000"/>
              </a:lnSpc>
              <a:spcBef>
                <a:spcPts val="0"/>
              </a:spcBef>
              <a:spcAft>
                <a:spcPts val="0"/>
              </a:spcAft>
              <a:buNone/>
            </a:pPr>
            <a:r>
              <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8"/>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VGGT Depth </a:t>
            </a:r>
            <a:endParaRPr sz="1600">
              <a:solidFill>
                <a:schemeClr val="accent1"/>
              </a:solidFill>
              <a:latin typeface="Arial"/>
              <a:ea typeface="Arial"/>
              <a:cs typeface="Arial"/>
              <a:sym typeface="Arial"/>
            </a:endParaRPr>
          </a:p>
        </p:txBody>
      </p:sp>
      <p:sp>
        <p:nvSpPr>
          <p:cNvPr id="692" name="Google Shape;692;p58"/>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693" name="Google Shape;693;p58"/>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694" name="Google Shape;694;p58"/>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695" name="Google Shape;695;p58"/>
          <p:cNvPicPr preferRelativeResize="0"/>
          <p:nvPr/>
        </p:nvPicPr>
        <p:blipFill>
          <a:blip r:embed="rId4">
            <a:alphaModFix/>
          </a:blip>
          <a:stretch>
            <a:fillRect/>
          </a:stretch>
        </p:blipFill>
        <p:spPr>
          <a:xfrm>
            <a:off x="311162" y="981062"/>
            <a:ext cx="5784726" cy="3585236"/>
          </a:xfrm>
          <a:prstGeom prst="rect">
            <a:avLst/>
          </a:prstGeom>
          <a:noFill/>
          <a:ln>
            <a:noFill/>
          </a:ln>
        </p:spPr>
      </p:pic>
      <p:sp>
        <p:nvSpPr>
          <p:cNvPr id="696" name="Google Shape;696;p58"/>
          <p:cNvSpPr txBox="1"/>
          <p:nvPr/>
        </p:nvSpPr>
        <p:spPr>
          <a:xfrm>
            <a:off x="6158050" y="981025"/>
            <a:ext cx="2654100" cy="3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t>MAE</a:t>
            </a:r>
            <a:r>
              <a:rPr b="1" lang="en-GB" sz="1200">
                <a:solidFill>
                  <a:schemeClr val="dk1"/>
                </a:solidFill>
              </a:rPr>
              <a:t> </a:t>
            </a:r>
            <a:r>
              <a:rPr lang="en-GB" sz="1200">
                <a:solidFill>
                  <a:schemeClr val="dk1"/>
                </a:solidFill>
              </a:rPr>
              <a:t>– Mean Absolute Error</a:t>
            </a:r>
            <a:endParaRPr sz="1200">
              <a:solidFill>
                <a:schemeClr val="dk1"/>
              </a:solidFill>
            </a:endParaRPr>
          </a:p>
          <a:p>
            <a:pPr indent="0" lvl="0" marL="0" rtl="0" algn="l">
              <a:lnSpc>
                <a:spcPct val="115000"/>
              </a:lnSpc>
              <a:spcBef>
                <a:spcPts val="1400"/>
              </a:spcBef>
              <a:spcAft>
                <a:spcPts val="400"/>
              </a:spcAft>
              <a:buNone/>
            </a:pPr>
            <a:r>
              <a:rPr b="1" lang="en-GB" sz="1200">
                <a:solidFill>
                  <a:schemeClr val="dk1"/>
                </a:solidFill>
              </a:rPr>
              <a:t>RMSE </a:t>
            </a:r>
            <a:r>
              <a:rPr lang="en-GB" sz="1200">
                <a:solidFill>
                  <a:schemeClr val="dk1"/>
                </a:solidFill>
              </a:rPr>
              <a:t>– Root Mean </a:t>
            </a:r>
            <a:r>
              <a:rPr lang="en-GB" sz="1200">
                <a:solidFill>
                  <a:schemeClr val="dk1"/>
                </a:solidFill>
              </a:rPr>
              <a:t>S</a:t>
            </a:r>
            <a:r>
              <a:rPr lang="en-GB" sz="1200">
                <a:solidFill>
                  <a:schemeClr val="dk1"/>
                </a:solidFill>
              </a:rPr>
              <a:t>quared Error</a:t>
            </a:r>
            <a:endParaRPr sz="1200">
              <a:solidFill>
                <a:schemeClr val="dk1"/>
              </a:solidFill>
            </a:endParaRPr>
          </a:p>
        </p:txBody>
      </p:sp>
      <p:sp>
        <p:nvSpPr>
          <p:cNvPr id="697" name="Google Shape;697;p58"/>
          <p:cNvSpPr txBox="1"/>
          <p:nvPr/>
        </p:nvSpPr>
        <p:spPr>
          <a:xfrm>
            <a:off x="265925" y="4536425"/>
            <a:ext cx="56979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t>Table. </a:t>
            </a:r>
            <a:r>
              <a:rPr b="1" i="1" lang="en-GB" sz="1000"/>
              <a:t>MAE</a:t>
            </a:r>
            <a:r>
              <a:rPr i="1" lang="en-GB" sz="1000"/>
              <a:t> and </a:t>
            </a:r>
            <a:r>
              <a:rPr b="1" i="1" lang="en-GB" sz="1000"/>
              <a:t>RMSE</a:t>
            </a:r>
            <a:r>
              <a:rPr i="1" lang="en-GB" sz="1000"/>
              <a:t> errors of estimated depths comparing to the </a:t>
            </a:r>
            <a:r>
              <a:rPr i="1" lang="en-GB" sz="1000"/>
              <a:t>ground</a:t>
            </a:r>
            <a:r>
              <a:rPr i="1" lang="en-GB" sz="1000"/>
              <a:t> truth</a:t>
            </a:r>
            <a:endParaRPr i="1"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141" name="Google Shape;141;p23"/>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142" name="Google Shape;142;p23"/>
          <p:cNvSpPr txBox="1"/>
          <p:nvPr>
            <p:ph type="title"/>
          </p:nvPr>
        </p:nvSpPr>
        <p:spPr>
          <a:xfrm>
            <a:off x="318034" y="801821"/>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latin typeface="Helvetica Neue"/>
                <a:ea typeface="Helvetica Neue"/>
                <a:cs typeface="Helvetica Neue"/>
                <a:sym typeface="Helvetica Neue"/>
              </a:rPr>
              <a:t>Motivation</a:t>
            </a:r>
            <a:endParaRPr/>
          </a:p>
        </p:txBody>
      </p:sp>
      <p:sp>
        <p:nvSpPr>
          <p:cNvPr id="143" name="Google Shape;143;p23"/>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144" name="Google Shape;144;p23"/>
          <p:cNvSpPr txBox="1"/>
          <p:nvPr>
            <p:ph idx="1" type="body"/>
          </p:nvPr>
        </p:nvSpPr>
        <p:spPr>
          <a:xfrm>
            <a:off x="319090" y="1600200"/>
            <a:ext cx="8508900" cy="3095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sz="1800"/>
              <a:t>Can we estimate </a:t>
            </a:r>
            <a:r>
              <a:rPr b="1" lang="en-GB" sz="1800"/>
              <a:t>depth</a:t>
            </a:r>
            <a:r>
              <a:rPr lang="en-GB" sz="1800"/>
              <a:t>, reconstruct a </a:t>
            </a:r>
            <a:r>
              <a:rPr b="1" lang="en-GB" sz="1800"/>
              <a:t>3D mesh</a:t>
            </a:r>
            <a:r>
              <a:rPr lang="en-GB" sz="1800"/>
              <a:t>, and recover </a:t>
            </a:r>
            <a:r>
              <a:rPr b="1" lang="en-GB" sz="1800"/>
              <a:t>6D object pose</a:t>
            </a:r>
            <a:r>
              <a:rPr lang="en-GB" sz="1800"/>
              <a:t> —  all from a single RGB image?</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9"/>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Method</a:t>
            </a:r>
            <a:endParaRPr sz="1600">
              <a:solidFill>
                <a:schemeClr val="accent1"/>
              </a:solidFill>
              <a:latin typeface="Arial"/>
              <a:ea typeface="Arial"/>
              <a:cs typeface="Arial"/>
              <a:sym typeface="Arial"/>
            </a:endParaRPr>
          </a:p>
        </p:txBody>
      </p:sp>
      <p:sp>
        <p:nvSpPr>
          <p:cNvPr id="703" name="Google Shape;703;p59"/>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704" name="Google Shape;704;p59"/>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705" name="Google Shape;705;p59"/>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706" name="Google Shape;706;p59"/>
          <p:cNvPicPr preferRelativeResize="0"/>
          <p:nvPr/>
        </p:nvPicPr>
        <p:blipFill>
          <a:blip r:embed="rId4">
            <a:alphaModFix/>
          </a:blip>
          <a:stretch>
            <a:fillRect/>
          </a:stretch>
        </p:blipFill>
        <p:spPr>
          <a:xfrm>
            <a:off x="3210375" y="2413575"/>
            <a:ext cx="2724199" cy="1878450"/>
          </a:xfrm>
          <a:prstGeom prst="rect">
            <a:avLst/>
          </a:prstGeom>
          <a:noFill/>
          <a:ln>
            <a:noFill/>
          </a:ln>
        </p:spPr>
      </p:pic>
      <p:sp>
        <p:nvSpPr>
          <p:cNvPr id="707" name="Google Shape;707;p59"/>
          <p:cNvSpPr txBox="1"/>
          <p:nvPr/>
        </p:nvSpPr>
        <p:spPr>
          <a:xfrm>
            <a:off x="228600" y="1143000"/>
            <a:ext cx="8982000" cy="9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595959"/>
                </a:solidFill>
              </a:rPr>
              <a:t>The generated mesh would have different pose than groundtruth mesh </a:t>
            </a:r>
            <a:endParaRPr sz="1800">
              <a:solidFill>
                <a:srgbClr val="595959"/>
              </a:solidFill>
            </a:endParaRPr>
          </a:p>
          <a:p>
            <a:pPr indent="0" lvl="0" marL="0" rtl="0" algn="l">
              <a:lnSpc>
                <a:spcPct val="115000"/>
              </a:lnSpc>
              <a:spcBef>
                <a:spcPts val="1200"/>
              </a:spcBef>
              <a:spcAft>
                <a:spcPts val="1200"/>
              </a:spcAft>
              <a:buNone/>
            </a:pPr>
            <a:r>
              <a:rPr lang="en-GB" sz="1800">
                <a:solidFill>
                  <a:srgbClr val="595959"/>
                </a:solidFill>
              </a:rPr>
              <a:t>and the evaluation make sense only when these meshes are in the same pose </a:t>
            </a:r>
            <a:endParaRPr/>
          </a:p>
        </p:txBody>
      </p:sp>
      <p:sp>
        <p:nvSpPr>
          <p:cNvPr id="708" name="Google Shape;708;p59"/>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Align</a:t>
            </a:r>
            <a:endParaRPr sz="500">
              <a:solidFill>
                <a:schemeClr val="accent1"/>
              </a:solidFill>
              <a:latin typeface="Arial"/>
              <a:ea typeface="Arial"/>
              <a:cs typeface="Arial"/>
              <a:sym typeface="Arial"/>
            </a:endParaRPr>
          </a:p>
        </p:txBody>
      </p:sp>
      <p:sp>
        <p:nvSpPr>
          <p:cNvPr id="709" name="Google Shape;709;p59"/>
          <p:cNvSpPr txBox="1"/>
          <p:nvPr/>
        </p:nvSpPr>
        <p:spPr>
          <a:xfrm>
            <a:off x="1600200" y="43045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a:t>
            </a:r>
            <a:r>
              <a:rPr i="1" lang="en-GB" sz="1000">
                <a:solidFill>
                  <a:schemeClr val="dk1"/>
                </a:solidFill>
              </a:rPr>
              <a:t>Meshed before alignment, horizontal mesh is generated mesh, vertical mesh is groundtruth mesh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0"/>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Method</a:t>
            </a:r>
            <a:endParaRPr sz="1600">
              <a:solidFill>
                <a:schemeClr val="accent1"/>
              </a:solidFill>
              <a:latin typeface="Arial"/>
              <a:ea typeface="Arial"/>
              <a:cs typeface="Arial"/>
              <a:sym typeface="Arial"/>
            </a:endParaRPr>
          </a:p>
        </p:txBody>
      </p:sp>
      <p:sp>
        <p:nvSpPr>
          <p:cNvPr id="715" name="Google Shape;715;p60"/>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716" name="Google Shape;716;p60"/>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717" name="Google Shape;717;p60"/>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718" name="Google Shape;718;p60"/>
          <p:cNvPicPr preferRelativeResize="0"/>
          <p:nvPr/>
        </p:nvPicPr>
        <p:blipFill>
          <a:blip r:embed="rId4">
            <a:alphaModFix/>
          </a:blip>
          <a:stretch>
            <a:fillRect/>
          </a:stretch>
        </p:blipFill>
        <p:spPr>
          <a:xfrm>
            <a:off x="2149049" y="2571748"/>
            <a:ext cx="1858671" cy="1655300"/>
          </a:xfrm>
          <a:prstGeom prst="rect">
            <a:avLst/>
          </a:prstGeom>
          <a:noFill/>
          <a:ln>
            <a:noFill/>
          </a:ln>
        </p:spPr>
      </p:pic>
      <p:pic>
        <p:nvPicPr>
          <p:cNvPr id="719" name="Google Shape;719;p60"/>
          <p:cNvPicPr preferRelativeResize="0"/>
          <p:nvPr/>
        </p:nvPicPr>
        <p:blipFill>
          <a:blip r:embed="rId5">
            <a:alphaModFix/>
          </a:blip>
          <a:stretch>
            <a:fillRect/>
          </a:stretch>
        </p:blipFill>
        <p:spPr>
          <a:xfrm>
            <a:off x="4068649" y="2598930"/>
            <a:ext cx="1543591" cy="1600935"/>
          </a:xfrm>
          <a:prstGeom prst="rect">
            <a:avLst/>
          </a:prstGeom>
          <a:noFill/>
          <a:ln>
            <a:noFill/>
          </a:ln>
        </p:spPr>
      </p:pic>
      <p:pic>
        <p:nvPicPr>
          <p:cNvPr id="720" name="Google Shape;720;p60"/>
          <p:cNvPicPr preferRelativeResize="0"/>
          <p:nvPr/>
        </p:nvPicPr>
        <p:blipFill>
          <a:blip r:embed="rId6">
            <a:alphaModFix/>
          </a:blip>
          <a:stretch>
            <a:fillRect/>
          </a:stretch>
        </p:blipFill>
        <p:spPr>
          <a:xfrm>
            <a:off x="5673166" y="2713281"/>
            <a:ext cx="1222357" cy="1279208"/>
          </a:xfrm>
          <a:prstGeom prst="rect">
            <a:avLst/>
          </a:prstGeom>
          <a:noFill/>
          <a:ln>
            <a:noFill/>
          </a:ln>
        </p:spPr>
      </p:pic>
      <p:sp>
        <p:nvSpPr>
          <p:cNvPr id="721" name="Google Shape;721;p60"/>
          <p:cNvSpPr txBox="1"/>
          <p:nvPr/>
        </p:nvSpPr>
        <p:spPr>
          <a:xfrm>
            <a:off x="228600" y="1295400"/>
            <a:ext cx="8598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rPr>
              <a:t>We can end up have a aligned mesh for reconstruction evaluation </a:t>
            </a:r>
            <a:endParaRPr sz="1800">
              <a:solidFill>
                <a:srgbClr val="595959"/>
              </a:solidFill>
            </a:endParaRPr>
          </a:p>
        </p:txBody>
      </p:sp>
      <p:sp>
        <p:nvSpPr>
          <p:cNvPr id="722" name="Google Shape;722;p60"/>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Align</a:t>
            </a:r>
            <a:endParaRPr sz="500">
              <a:solidFill>
                <a:schemeClr val="accent1"/>
              </a:solidFill>
              <a:latin typeface="Arial"/>
              <a:ea typeface="Arial"/>
              <a:cs typeface="Arial"/>
              <a:sym typeface="Arial"/>
            </a:endParaRPr>
          </a:p>
        </p:txBody>
      </p:sp>
      <p:sp>
        <p:nvSpPr>
          <p:cNvPr id="723" name="Google Shape;723;p60"/>
          <p:cNvSpPr txBox="1"/>
          <p:nvPr/>
        </p:nvSpPr>
        <p:spPr>
          <a:xfrm>
            <a:off x="4038600" y="45331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aligned mesh</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1"/>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a:t>
            </a:r>
            <a:r>
              <a:rPr b="1" lang="en-GB">
                <a:solidFill>
                  <a:schemeClr val="lt2"/>
                </a:solidFill>
              </a:rPr>
              <a:t> Method</a:t>
            </a:r>
            <a:endParaRPr sz="1600">
              <a:solidFill>
                <a:schemeClr val="accent1"/>
              </a:solidFill>
              <a:latin typeface="Arial"/>
              <a:ea typeface="Arial"/>
              <a:cs typeface="Arial"/>
              <a:sym typeface="Arial"/>
            </a:endParaRPr>
          </a:p>
        </p:txBody>
      </p:sp>
      <p:sp>
        <p:nvSpPr>
          <p:cNvPr id="729" name="Google Shape;729;p6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730" name="Google Shape;730;p61"/>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731" name="Google Shape;731;p61"/>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732" name="Google Shape;732;p61"/>
          <p:cNvSpPr txBox="1"/>
          <p:nvPr/>
        </p:nvSpPr>
        <p:spPr>
          <a:xfrm>
            <a:off x="228600" y="1295400"/>
            <a:ext cx="8982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rPr>
              <a:t>chamfer distance is a metric to compare the distance between two pointclouds, the lower the value is, the recosntruction performance is better</a:t>
            </a:r>
            <a:r>
              <a:rPr lang="en-GB" sz="1800">
                <a:solidFill>
                  <a:srgbClr val="595959"/>
                </a:solidFill>
              </a:rPr>
              <a:t> </a:t>
            </a:r>
            <a:endParaRPr sz="1800">
              <a:solidFill>
                <a:srgbClr val="595959"/>
              </a:solidFill>
            </a:endParaRPr>
          </a:p>
        </p:txBody>
      </p:sp>
      <p:sp>
        <p:nvSpPr>
          <p:cNvPr id="733" name="Google Shape;733;p61"/>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Chamfer distance</a:t>
            </a:r>
            <a:endParaRPr sz="500">
              <a:solidFill>
                <a:schemeClr val="accent1"/>
              </a:solidFill>
              <a:latin typeface="Arial"/>
              <a:ea typeface="Arial"/>
              <a:cs typeface="Arial"/>
              <a:sym typeface="Arial"/>
            </a:endParaRPr>
          </a:p>
        </p:txBody>
      </p:sp>
      <p:pic>
        <p:nvPicPr>
          <p:cNvPr id="734" name="Google Shape;734;p61"/>
          <p:cNvPicPr preferRelativeResize="0"/>
          <p:nvPr/>
        </p:nvPicPr>
        <p:blipFill>
          <a:blip r:embed="rId4">
            <a:alphaModFix/>
          </a:blip>
          <a:stretch>
            <a:fillRect/>
          </a:stretch>
        </p:blipFill>
        <p:spPr>
          <a:xfrm>
            <a:off x="2830348" y="2278752"/>
            <a:ext cx="3341380" cy="1670674"/>
          </a:xfrm>
          <a:prstGeom prst="rect">
            <a:avLst/>
          </a:prstGeom>
          <a:noFill/>
          <a:ln>
            <a:noFill/>
          </a:ln>
        </p:spPr>
      </p:pic>
      <p:sp>
        <p:nvSpPr>
          <p:cNvPr id="735" name="Google Shape;735;p61"/>
          <p:cNvSpPr txBox="1"/>
          <p:nvPr/>
        </p:nvSpPr>
        <p:spPr>
          <a:xfrm>
            <a:off x="3476025" y="4130850"/>
            <a:ext cx="23133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chamfer_distance = 0.56</a:t>
            </a:r>
            <a:endParaRPr/>
          </a:p>
        </p:txBody>
      </p:sp>
      <p:sp>
        <p:nvSpPr>
          <p:cNvPr id="736" name="Google Shape;736;p61"/>
          <p:cNvSpPr txBox="1"/>
          <p:nvPr/>
        </p:nvSpPr>
        <p:spPr>
          <a:xfrm>
            <a:off x="3276600" y="43807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chamfer_distance example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2"/>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Target</a:t>
            </a:r>
            <a:r>
              <a:rPr b="1" lang="en-GB">
                <a:solidFill>
                  <a:schemeClr val="lt2"/>
                </a:solidFill>
              </a:rPr>
              <a:t> selection</a:t>
            </a:r>
            <a:endParaRPr sz="1600">
              <a:solidFill>
                <a:schemeClr val="accent1"/>
              </a:solidFill>
              <a:latin typeface="Arial"/>
              <a:ea typeface="Arial"/>
              <a:cs typeface="Arial"/>
              <a:sym typeface="Arial"/>
            </a:endParaRPr>
          </a:p>
        </p:txBody>
      </p:sp>
      <p:sp>
        <p:nvSpPr>
          <p:cNvPr id="742" name="Google Shape;742;p6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743" name="Google Shape;743;p62"/>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744" name="Google Shape;744;p62"/>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745" name="Google Shape;745;p62"/>
          <p:cNvPicPr preferRelativeResize="0"/>
          <p:nvPr/>
        </p:nvPicPr>
        <p:blipFill>
          <a:blip r:embed="rId4">
            <a:alphaModFix/>
          </a:blip>
          <a:stretch>
            <a:fillRect/>
          </a:stretch>
        </p:blipFill>
        <p:spPr>
          <a:xfrm>
            <a:off x="3154854" y="1577100"/>
            <a:ext cx="3250741" cy="2527000"/>
          </a:xfrm>
          <a:prstGeom prst="rect">
            <a:avLst/>
          </a:prstGeom>
          <a:noFill/>
          <a:ln>
            <a:noFill/>
          </a:ln>
        </p:spPr>
      </p:pic>
      <p:sp>
        <p:nvSpPr>
          <p:cNvPr id="746" name="Google Shape;746;p62"/>
          <p:cNvSpPr txBox="1"/>
          <p:nvPr/>
        </p:nvSpPr>
        <p:spPr>
          <a:xfrm>
            <a:off x="228600" y="1143000"/>
            <a:ext cx="898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800">
                <a:solidFill>
                  <a:srgbClr val="595959"/>
                </a:solidFill>
              </a:rPr>
              <a:t>In Housecat6D, we choose the 000000.png in scene01-scene10</a:t>
            </a:r>
            <a:endParaRPr>
              <a:solidFill>
                <a:schemeClr val="dk1"/>
              </a:solidFill>
            </a:endParaRPr>
          </a:p>
          <a:p>
            <a:pPr indent="0" lvl="0" marL="0" rtl="0" algn="l">
              <a:lnSpc>
                <a:spcPct val="115000"/>
              </a:lnSpc>
              <a:spcBef>
                <a:spcPts val="0"/>
              </a:spcBef>
              <a:spcAft>
                <a:spcPts val="1200"/>
              </a:spcAft>
              <a:buNone/>
            </a:pPr>
            <a:r>
              <a:t/>
            </a:r>
            <a:endParaRPr sz="1800">
              <a:solidFill>
                <a:srgbClr val="595959"/>
              </a:solidFill>
            </a:endParaRPr>
          </a:p>
        </p:txBody>
      </p:sp>
      <p:sp>
        <p:nvSpPr>
          <p:cNvPr id="747" name="Google Shape;747;p62"/>
          <p:cNvSpPr txBox="1"/>
          <p:nvPr/>
        </p:nvSpPr>
        <p:spPr>
          <a:xfrm>
            <a:off x="15550" y="4438800"/>
            <a:ext cx="1045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Jung, HyunJun and Wu, Shun-Cheng and Ruhkamp, Patrick and Zhai, Guangyao and Schieber, Hannah and Rizzoli, Giulia and Wang, Pengyuan and Zhao, Hongcheng and Garattoni, Lorenzo </a:t>
            </a:r>
            <a:endParaRPr sz="800">
              <a:solidFill>
                <a:schemeClr val="dk1"/>
              </a:solidFill>
            </a:endParaRPr>
          </a:p>
          <a:p>
            <a:pPr indent="0" lvl="0" marL="0" rtl="0" algn="l">
              <a:spcBef>
                <a:spcPts val="0"/>
              </a:spcBef>
              <a:spcAft>
                <a:spcPts val="0"/>
              </a:spcAft>
              <a:buNone/>
            </a:pPr>
            <a:r>
              <a:rPr lang="en-GB" sz="800">
                <a:solidFill>
                  <a:schemeClr val="dk1"/>
                </a:solidFill>
              </a:rPr>
              <a:t>and Meier, Sven and Roth, Daniel and Navab, Nassir and Busam, Benjamin. HouseCat6D-A Large-Scale Multi-Modal Category Level 6D Object Perception Dataset with Household Objects</a:t>
            </a:r>
            <a:endParaRPr sz="800">
              <a:solidFill>
                <a:schemeClr val="dk1"/>
              </a:solidFill>
            </a:endParaRPr>
          </a:p>
          <a:p>
            <a:pPr indent="0" lvl="0" marL="0" rtl="0" algn="l">
              <a:spcBef>
                <a:spcPts val="0"/>
              </a:spcBef>
              <a:spcAft>
                <a:spcPts val="0"/>
              </a:spcAft>
              <a:buNone/>
            </a:pPr>
            <a:r>
              <a:rPr lang="en-GB" sz="800">
                <a:solidFill>
                  <a:schemeClr val="dk1"/>
                </a:solidFill>
              </a:rPr>
              <a:t> in Realistic Scenarios (CVPR2024)</a:t>
            </a:r>
            <a:endParaRPr sz="800">
              <a:solidFill>
                <a:schemeClr val="dk1"/>
              </a:solidFill>
            </a:endParaRPr>
          </a:p>
        </p:txBody>
      </p:sp>
      <p:sp>
        <p:nvSpPr>
          <p:cNvPr id="748" name="Google Shape;748;p62"/>
          <p:cNvSpPr txBox="1"/>
          <p:nvPr/>
        </p:nvSpPr>
        <p:spPr>
          <a:xfrm>
            <a:off x="3581400" y="40759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000000.png in scene01</a:t>
            </a:r>
            <a:endParaRPr/>
          </a:p>
        </p:txBody>
      </p:sp>
      <p:sp>
        <p:nvSpPr>
          <p:cNvPr id="749" name="Google Shape;749;p62"/>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Housecat6D</a:t>
            </a:r>
            <a:endParaRPr sz="500">
              <a:solidFill>
                <a:schemeClr val="accen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3"/>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Target selection</a:t>
            </a:r>
            <a:endParaRPr sz="1600">
              <a:solidFill>
                <a:schemeClr val="accent1"/>
              </a:solidFill>
              <a:latin typeface="Arial"/>
              <a:ea typeface="Arial"/>
              <a:cs typeface="Arial"/>
              <a:sym typeface="Arial"/>
            </a:endParaRPr>
          </a:p>
        </p:txBody>
      </p:sp>
      <p:sp>
        <p:nvSpPr>
          <p:cNvPr id="755" name="Google Shape;755;p63"/>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756" name="Google Shape;756;p63"/>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757" name="Google Shape;757;p63"/>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758" name="Google Shape;758;p63"/>
          <p:cNvSpPr txBox="1"/>
          <p:nvPr/>
        </p:nvSpPr>
        <p:spPr>
          <a:xfrm>
            <a:off x="228600" y="990600"/>
            <a:ext cx="8982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595959"/>
                </a:solidFill>
              </a:rPr>
              <a:t>This is the chamfer distance for each scene and object by using the 3D generation method in Any6D</a:t>
            </a:r>
            <a:endParaRPr>
              <a:solidFill>
                <a:schemeClr val="dk1"/>
              </a:solidFill>
            </a:endParaRPr>
          </a:p>
          <a:p>
            <a:pPr indent="0" lvl="0" marL="0" rtl="0" algn="l">
              <a:lnSpc>
                <a:spcPct val="115000"/>
              </a:lnSpc>
              <a:spcBef>
                <a:spcPts val="0"/>
              </a:spcBef>
              <a:spcAft>
                <a:spcPts val="1200"/>
              </a:spcAft>
              <a:buNone/>
            </a:pPr>
            <a:r>
              <a:t/>
            </a:r>
            <a:endParaRPr sz="1800">
              <a:solidFill>
                <a:srgbClr val="595959"/>
              </a:solidFill>
            </a:endParaRPr>
          </a:p>
        </p:txBody>
      </p:sp>
      <p:pic>
        <p:nvPicPr>
          <p:cNvPr id="759" name="Google Shape;759;p63"/>
          <p:cNvPicPr preferRelativeResize="0"/>
          <p:nvPr/>
        </p:nvPicPr>
        <p:blipFill>
          <a:blip r:embed="rId4">
            <a:alphaModFix/>
          </a:blip>
          <a:stretch>
            <a:fillRect/>
          </a:stretch>
        </p:blipFill>
        <p:spPr>
          <a:xfrm>
            <a:off x="1004800" y="1768338"/>
            <a:ext cx="3422082" cy="2696185"/>
          </a:xfrm>
          <a:prstGeom prst="rect">
            <a:avLst/>
          </a:prstGeom>
          <a:noFill/>
          <a:ln>
            <a:noFill/>
          </a:ln>
        </p:spPr>
      </p:pic>
      <p:pic>
        <p:nvPicPr>
          <p:cNvPr id="760" name="Google Shape;760;p63"/>
          <p:cNvPicPr preferRelativeResize="0"/>
          <p:nvPr/>
        </p:nvPicPr>
        <p:blipFill>
          <a:blip r:embed="rId5">
            <a:alphaModFix/>
          </a:blip>
          <a:stretch>
            <a:fillRect/>
          </a:stretch>
        </p:blipFill>
        <p:spPr>
          <a:xfrm>
            <a:off x="4637407" y="1768350"/>
            <a:ext cx="3129689" cy="2696185"/>
          </a:xfrm>
          <a:prstGeom prst="rect">
            <a:avLst/>
          </a:prstGeom>
          <a:noFill/>
          <a:ln>
            <a:noFill/>
          </a:ln>
        </p:spPr>
      </p:pic>
      <p:sp>
        <p:nvSpPr>
          <p:cNvPr id="761" name="Google Shape;761;p63"/>
          <p:cNvSpPr txBox="1"/>
          <p:nvPr/>
        </p:nvSpPr>
        <p:spPr>
          <a:xfrm>
            <a:off x="1371600" y="44569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Table. average chamfer distance in each object</a:t>
            </a:r>
            <a:endParaRPr/>
          </a:p>
        </p:txBody>
      </p:sp>
      <p:sp>
        <p:nvSpPr>
          <p:cNvPr id="762" name="Google Shape;762;p63"/>
          <p:cNvSpPr txBox="1"/>
          <p:nvPr/>
        </p:nvSpPr>
        <p:spPr>
          <a:xfrm>
            <a:off x="4800600" y="44569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Table. average chamfer distance in each scene</a:t>
            </a:r>
            <a:endParaRPr/>
          </a:p>
        </p:txBody>
      </p:sp>
      <p:sp>
        <p:nvSpPr>
          <p:cNvPr id="763" name="Google Shape;763;p63"/>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Baseline experiment</a:t>
            </a:r>
            <a:endParaRPr sz="500">
              <a:solidFill>
                <a:schemeClr val="accen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4"/>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Target selection</a:t>
            </a:r>
            <a:endParaRPr sz="1600">
              <a:solidFill>
                <a:schemeClr val="accent1"/>
              </a:solidFill>
              <a:latin typeface="Arial"/>
              <a:ea typeface="Arial"/>
              <a:cs typeface="Arial"/>
              <a:sym typeface="Arial"/>
            </a:endParaRPr>
          </a:p>
        </p:txBody>
      </p:sp>
      <p:sp>
        <p:nvSpPr>
          <p:cNvPr id="769" name="Google Shape;769;p6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770" name="Google Shape;770;p64"/>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771" name="Google Shape;771;p64"/>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772" name="Google Shape;772;p64"/>
          <p:cNvSpPr txBox="1"/>
          <p:nvPr/>
        </p:nvSpPr>
        <p:spPr>
          <a:xfrm>
            <a:off x="228600" y="1066800"/>
            <a:ext cx="898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595959"/>
                </a:solidFill>
              </a:rPr>
              <a:t>Low chamfer distance example</a:t>
            </a:r>
            <a:endParaRPr>
              <a:solidFill>
                <a:schemeClr val="dk1"/>
              </a:solidFill>
            </a:endParaRPr>
          </a:p>
          <a:p>
            <a:pPr indent="0" lvl="0" marL="0" rtl="0" algn="l">
              <a:lnSpc>
                <a:spcPct val="115000"/>
              </a:lnSpc>
              <a:spcBef>
                <a:spcPts val="0"/>
              </a:spcBef>
              <a:spcAft>
                <a:spcPts val="1200"/>
              </a:spcAft>
              <a:buNone/>
            </a:pPr>
            <a:r>
              <a:t/>
            </a:r>
            <a:endParaRPr sz="1800">
              <a:solidFill>
                <a:srgbClr val="595959"/>
              </a:solidFill>
            </a:endParaRPr>
          </a:p>
        </p:txBody>
      </p:sp>
      <p:sp>
        <p:nvSpPr>
          <p:cNvPr id="773" name="Google Shape;773;p64"/>
          <p:cNvSpPr txBox="1"/>
          <p:nvPr/>
        </p:nvSpPr>
        <p:spPr>
          <a:xfrm>
            <a:off x="3352800" y="43807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a:t>
            </a:r>
            <a:r>
              <a:rPr i="1" lang="en-GB" sz="1000">
                <a:solidFill>
                  <a:schemeClr val="dk1"/>
                </a:solidFill>
              </a:rPr>
              <a:t>.nicely</a:t>
            </a:r>
            <a:r>
              <a:rPr i="1" lang="en-GB" sz="1000">
                <a:solidFill>
                  <a:schemeClr val="dk1"/>
                </a:solidFill>
              </a:rPr>
              <a:t> generated remote from scene3</a:t>
            </a:r>
            <a:endParaRPr/>
          </a:p>
        </p:txBody>
      </p:sp>
      <p:pic>
        <p:nvPicPr>
          <p:cNvPr id="774" name="Google Shape;774;p64"/>
          <p:cNvPicPr preferRelativeResize="0"/>
          <p:nvPr/>
        </p:nvPicPr>
        <p:blipFill>
          <a:blip r:embed="rId4">
            <a:alphaModFix/>
          </a:blip>
          <a:stretch>
            <a:fillRect/>
          </a:stretch>
        </p:blipFill>
        <p:spPr>
          <a:xfrm>
            <a:off x="5108875" y="1999835"/>
            <a:ext cx="3758300" cy="1879150"/>
          </a:xfrm>
          <a:prstGeom prst="rect">
            <a:avLst/>
          </a:prstGeom>
          <a:noFill/>
          <a:ln>
            <a:noFill/>
          </a:ln>
        </p:spPr>
      </p:pic>
      <p:pic>
        <p:nvPicPr>
          <p:cNvPr id="775" name="Google Shape;775;p64"/>
          <p:cNvPicPr preferRelativeResize="0"/>
          <p:nvPr/>
        </p:nvPicPr>
        <p:blipFill>
          <a:blip r:embed="rId5">
            <a:alphaModFix/>
          </a:blip>
          <a:stretch>
            <a:fillRect/>
          </a:stretch>
        </p:blipFill>
        <p:spPr>
          <a:xfrm>
            <a:off x="466426" y="1854000"/>
            <a:ext cx="3064123" cy="2298100"/>
          </a:xfrm>
          <a:prstGeom prst="rect">
            <a:avLst/>
          </a:prstGeom>
          <a:noFill/>
          <a:ln>
            <a:noFill/>
          </a:ln>
        </p:spPr>
      </p:pic>
      <p:sp>
        <p:nvSpPr>
          <p:cNvPr id="776" name="Google Shape;776;p64"/>
          <p:cNvSpPr/>
          <p:nvPr/>
        </p:nvSpPr>
        <p:spPr>
          <a:xfrm>
            <a:off x="1677825" y="3311975"/>
            <a:ext cx="819600" cy="567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777" name="Google Shape;777;p64"/>
          <p:cNvPicPr preferRelativeResize="0"/>
          <p:nvPr/>
        </p:nvPicPr>
        <p:blipFill>
          <a:blip r:embed="rId6">
            <a:alphaModFix/>
          </a:blip>
          <a:stretch>
            <a:fillRect/>
          </a:stretch>
        </p:blipFill>
        <p:spPr>
          <a:xfrm>
            <a:off x="3882167" y="1879900"/>
            <a:ext cx="1532067" cy="2298101"/>
          </a:xfrm>
          <a:prstGeom prst="rect">
            <a:avLst/>
          </a:prstGeom>
          <a:noFill/>
          <a:ln>
            <a:noFill/>
          </a:ln>
        </p:spPr>
      </p:pic>
      <p:sp>
        <p:nvSpPr>
          <p:cNvPr id="778" name="Google Shape;778;p64"/>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Baseline experiment</a:t>
            </a:r>
            <a:endParaRPr sz="500">
              <a:solidFill>
                <a:schemeClr val="accen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5"/>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Target selection</a:t>
            </a:r>
            <a:endParaRPr sz="1600">
              <a:solidFill>
                <a:schemeClr val="accent1"/>
              </a:solidFill>
              <a:latin typeface="Arial"/>
              <a:ea typeface="Arial"/>
              <a:cs typeface="Arial"/>
              <a:sym typeface="Arial"/>
            </a:endParaRPr>
          </a:p>
        </p:txBody>
      </p:sp>
      <p:sp>
        <p:nvSpPr>
          <p:cNvPr id="784" name="Google Shape;784;p6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785" name="Google Shape;785;p65"/>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786" name="Google Shape;786;p65"/>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787" name="Google Shape;787;p65"/>
          <p:cNvSpPr txBox="1"/>
          <p:nvPr/>
        </p:nvSpPr>
        <p:spPr>
          <a:xfrm>
            <a:off x="228600" y="990600"/>
            <a:ext cx="898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595959"/>
                </a:solidFill>
              </a:rPr>
              <a:t>High chamfer distance example</a:t>
            </a:r>
            <a:endParaRPr>
              <a:solidFill>
                <a:schemeClr val="dk1"/>
              </a:solidFill>
            </a:endParaRPr>
          </a:p>
          <a:p>
            <a:pPr indent="0" lvl="0" marL="0" rtl="0" algn="l">
              <a:lnSpc>
                <a:spcPct val="115000"/>
              </a:lnSpc>
              <a:spcBef>
                <a:spcPts val="0"/>
              </a:spcBef>
              <a:spcAft>
                <a:spcPts val="1200"/>
              </a:spcAft>
              <a:buNone/>
            </a:pPr>
            <a:r>
              <a:t/>
            </a:r>
            <a:endParaRPr sz="1800">
              <a:solidFill>
                <a:srgbClr val="595959"/>
              </a:solidFill>
            </a:endParaRPr>
          </a:p>
        </p:txBody>
      </p:sp>
      <p:sp>
        <p:nvSpPr>
          <p:cNvPr id="788" name="Google Shape;788;p65"/>
          <p:cNvSpPr txBox="1"/>
          <p:nvPr/>
        </p:nvSpPr>
        <p:spPr>
          <a:xfrm>
            <a:off x="3352800" y="43807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Figure.poorly generated glass from scene5</a:t>
            </a:r>
            <a:endParaRPr/>
          </a:p>
        </p:txBody>
      </p:sp>
      <p:pic>
        <p:nvPicPr>
          <p:cNvPr id="789" name="Google Shape;789;p65"/>
          <p:cNvPicPr preferRelativeResize="0"/>
          <p:nvPr/>
        </p:nvPicPr>
        <p:blipFill>
          <a:blip r:embed="rId4">
            <a:alphaModFix/>
          </a:blip>
          <a:stretch>
            <a:fillRect/>
          </a:stretch>
        </p:blipFill>
        <p:spPr>
          <a:xfrm>
            <a:off x="311150" y="1729500"/>
            <a:ext cx="3331733" cy="2498800"/>
          </a:xfrm>
          <a:prstGeom prst="rect">
            <a:avLst/>
          </a:prstGeom>
          <a:noFill/>
          <a:ln>
            <a:noFill/>
          </a:ln>
        </p:spPr>
      </p:pic>
      <p:sp>
        <p:nvSpPr>
          <p:cNvPr id="790" name="Google Shape;790;p65"/>
          <p:cNvSpPr/>
          <p:nvPr/>
        </p:nvSpPr>
        <p:spPr>
          <a:xfrm>
            <a:off x="1859975" y="2244500"/>
            <a:ext cx="601200" cy="476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791" name="Google Shape;791;p65"/>
          <p:cNvPicPr preferRelativeResize="0"/>
          <p:nvPr/>
        </p:nvPicPr>
        <p:blipFill>
          <a:blip r:embed="rId5">
            <a:alphaModFix/>
          </a:blip>
          <a:stretch>
            <a:fillRect/>
          </a:stretch>
        </p:blipFill>
        <p:spPr>
          <a:xfrm>
            <a:off x="3924849" y="1753424"/>
            <a:ext cx="1599101" cy="2398675"/>
          </a:xfrm>
          <a:prstGeom prst="rect">
            <a:avLst/>
          </a:prstGeom>
          <a:noFill/>
          <a:ln>
            <a:noFill/>
          </a:ln>
        </p:spPr>
      </p:pic>
      <p:pic>
        <p:nvPicPr>
          <p:cNvPr id="792" name="Google Shape;792;p65"/>
          <p:cNvPicPr preferRelativeResize="0"/>
          <p:nvPr/>
        </p:nvPicPr>
        <p:blipFill>
          <a:blip r:embed="rId6">
            <a:alphaModFix/>
          </a:blip>
          <a:stretch>
            <a:fillRect/>
          </a:stretch>
        </p:blipFill>
        <p:spPr>
          <a:xfrm>
            <a:off x="5501125" y="1969513"/>
            <a:ext cx="3628150" cy="1814075"/>
          </a:xfrm>
          <a:prstGeom prst="rect">
            <a:avLst/>
          </a:prstGeom>
          <a:noFill/>
          <a:ln>
            <a:noFill/>
          </a:ln>
        </p:spPr>
      </p:pic>
      <p:sp>
        <p:nvSpPr>
          <p:cNvPr id="793" name="Google Shape;793;p65"/>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Baseline experiment</a:t>
            </a:r>
            <a:endParaRPr sz="500">
              <a:solidFill>
                <a:schemeClr val="accen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6"/>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3D</a:t>
            </a:r>
            <a:r>
              <a:rPr b="1" lang="en-GB">
                <a:solidFill>
                  <a:schemeClr val="lt2"/>
                </a:solidFill>
              </a:rPr>
              <a:t> generation model</a:t>
            </a:r>
            <a:endParaRPr sz="1600">
              <a:solidFill>
                <a:schemeClr val="accent1"/>
              </a:solidFill>
              <a:latin typeface="Arial"/>
              <a:ea typeface="Arial"/>
              <a:cs typeface="Arial"/>
              <a:sym typeface="Arial"/>
            </a:endParaRPr>
          </a:p>
        </p:txBody>
      </p:sp>
      <p:sp>
        <p:nvSpPr>
          <p:cNvPr id="799" name="Google Shape;799;p66"/>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800" name="Google Shape;800;p66"/>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801" name="Google Shape;801;p66"/>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02" name="Google Shape;802;p66"/>
          <p:cNvSpPr txBox="1"/>
          <p:nvPr/>
        </p:nvSpPr>
        <p:spPr>
          <a:xfrm>
            <a:off x="0" y="0"/>
            <a:ext cx="3000000" cy="3387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45000"/>
              </a:lnSpc>
              <a:spcBef>
                <a:spcPts val="0"/>
              </a:spcBef>
              <a:spcAft>
                <a:spcPts val="0"/>
              </a:spcAft>
              <a:buNone/>
            </a:pPr>
            <a:r>
              <a:t/>
            </a:r>
            <a:endParaRPr sz="1000">
              <a:solidFill>
                <a:srgbClr val="0A3069"/>
              </a:solidFill>
              <a:highlight>
                <a:srgbClr val="F6F8FA"/>
              </a:highlight>
              <a:latin typeface="Courier New"/>
              <a:ea typeface="Courier New"/>
              <a:cs typeface="Courier New"/>
              <a:sym typeface="Courier New"/>
            </a:endParaRPr>
          </a:p>
        </p:txBody>
      </p:sp>
      <p:sp>
        <p:nvSpPr>
          <p:cNvPr id="803" name="Google Shape;803;p66"/>
          <p:cNvSpPr txBox="1"/>
          <p:nvPr/>
        </p:nvSpPr>
        <p:spPr>
          <a:xfrm>
            <a:off x="411175" y="6119475"/>
            <a:ext cx="9099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
              </a:spcAft>
              <a:buNone/>
            </a:pPr>
            <a:r>
              <a:rPr lang="en-GB" sz="600">
                <a:solidFill>
                  <a:schemeClr val="dk1"/>
                </a:solidFill>
                <a:uFill>
                  <a:noFill/>
                </a:uFill>
                <a:hlinkClick r:id="rId4">
                  <a:extLst>
                    <a:ext uri="{A12FA001-AC4F-418D-AE19-62706E023703}">
                      <ahyp:hlinkClr val="tx"/>
                    </a:ext>
                  </a:extLst>
                </a:hlinkClick>
              </a:rPr>
              <a:t>Zibo Zhao</a:t>
            </a:r>
            <a:r>
              <a:rPr lang="en-GB" sz="600">
                <a:solidFill>
                  <a:schemeClr val="dk1"/>
                </a:solidFill>
              </a:rPr>
              <a:t>, </a:t>
            </a:r>
            <a:r>
              <a:rPr lang="en-GB" sz="600">
                <a:solidFill>
                  <a:schemeClr val="dk1"/>
                </a:solidFill>
                <a:uFill>
                  <a:noFill/>
                </a:uFill>
                <a:hlinkClick r:id="rId5">
                  <a:extLst>
                    <a:ext uri="{A12FA001-AC4F-418D-AE19-62706E023703}">
                      <ahyp:hlinkClr val="tx"/>
                    </a:ext>
                  </a:extLst>
                </a:hlinkClick>
              </a:rPr>
              <a:t>Zeqiang Lai</a:t>
            </a:r>
            <a:r>
              <a:rPr lang="en-GB" sz="600">
                <a:solidFill>
                  <a:schemeClr val="dk1"/>
                </a:solidFill>
              </a:rPr>
              <a:t>, </a:t>
            </a:r>
            <a:r>
              <a:rPr lang="en-GB" sz="600">
                <a:solidFill>
                  <a:schemeClr val="dk1"/>
                </a:solidFill>
                <a:uFill>
                  <a:noFill/>
                </a:uFill>
                <a:hlinkClick r:id="rId6">
                  <a:extLst>
                    <a:ext uri="{A12FA001-AC4F-418D-AE19-62706E023703}">
                      <ahyp:hlinkClr val="tx"/>
                    </a:ext>
                  </a:extLst>
                </a:hlinkClick>
              </a:rPr>
              <a:t>Qingxiang Lin</a:t>
            </a:r>
            <a:r>
              <a:rPr lang="en-GB" sz="600">
                <a:solidFill>
                  <a:schemeClr val="dk1"/>
                </a:solidFill>
              </a:rPr>
              <a:t>, </a:t>
            </a:r>
            <a:r>
              <a:rPr lang="en-GB" sz="600">
                <a:solidFill>
                  <a:schemeClr val="dk1"/>
                </a:solidFill>
                <a:uFill>
                  <a:noFill/>
                </a:uFill>
                <a:hlinkClick r:id="rId7">
                  <a:extLst>
                    <a:ext uri="{A12FA001-AC4F-418D-AE19-62706E023703}">
                      <ahyp:hlinkClr val="tx"/>
                    </a:ext>
                  </a:extLst>
                </a:hlinkClick>
              </a:rPr>
              <a:t>Yunfei Zhao</a:t>
            </a:r>
            <a:r>
              <a:rPr lang="en-GB" sz="600">
                <a:solidFill>
                  <a:schemeClr val="dk1"/>
                </a:solidFill>
              </a:rPr>
              <a:t>, </a:t>
            </a:r>
            <a:r>
              <a:rPr lang="en-GB" sz="600">
                <a:solidFill>
                  <a:schemeClr val="dk1"/>
                </a:solidFill>
                <a:uFill>
                  <a:noFill/>
                </a:uFill>
                <a:hlinkClick r:id="rId8">
                  <a:extLst>
                    <a:ext uri="{A12FA001-AC4F-418D-AE19-62706E023703}">
                      <ahyp:hlinkClr val="tx"/>
                    </a:ext>
                  </a:extLst>
                </a:hlinkClick>
              </a:rPr>
              <a:t>Haolin Liu</a:t>
            </a:r>
            <a:r>
              <a:rPr lang="en-GB" sz="600">
                <a:solidFill>
                  <a:schemeClr val="dk1"/>
                </a:solidFill>
              </a:rPr>
              <a:t>, </a:t>
            </a:r>
            <a:r>
              <a:rPr lang="en-GB" sz="600">
                <a:solidFill>
                  <a:schemeClr val="dk1"/>
                </a:solidFill>
                <a:uFill>
                  <a:noFill/>
                </a:uFill>
                <a:hlinkClick r:id="rId9">
                  <a:extLst>
                    <a:ext uri="{A12FA001-AC4F-418D-AE19-62706E023703}">
                      <ahyp:hlinkClr val="tx"/>
                    </a:ext>
                  </a:extLst>
                </a:hlinkClick>
              </a:rPr>
              <a:t>Shuhui Yang</a:t>
            </a:r>
            <a:r>
              <a:rPr lang="en-GB" sz="600">
                <a:solidFill>
                  <a:schemeClr val="dk1"/>
                </a:solidFill>
              </a:rPr>
              <a:t>, </a:t>
            </a:r>
            <a:r>
              <a:rPr lang="en-GB" sz="600">
                <a:solidFill>
                  <a:schemeClr val="dk1"/>
                </a:solidFill>
                <a:uFill>
                  <a:noFill/>
                </a:uFill>
                <a:hlinkClick r:id="rId10">
                  <a:extLst>
                    <a:ext uri="{A12FA001-AC4F-418D-AE19-62706E023703}">
                      <ahyp:hlinkClr val="tx"/>
                    </a:ext>
                  </a:extLst>
                </a:hlinkClick>
              </a:rPr>
              <a:t>Yifei Feng</a:t>
            </a:r>
            <a:r>
              <a:rPr lang="en-GB" sz="600">
                <a:solidFill>
                  <a:schemeClr val="dk1"/>
                </a:solidFill>
              </a:rPr>
              <a:t>, </a:t>
            </a:r>
            <a:r>
              <a:rPr lang="en-GB" sz="600">
                <a:solidFill>
                  <a:schemeClr val="dk1"/>
                </a:solidFill>
                <a:uFill>
                  <a:noFill/>
                </a:uFill>
                <a:hlinkClick r:id="rId11">
                  <a:extLst>
                    <a:ext uri="{A12FA001-AC4F-418D-AE19-62706E023703}">
                      <ahyp:hlinkClr val="tx"/>
                    </a:ext>
                  </a:extLst>
                </a:hlinkClick>
              </a:rPr>
              <a:t>Mingxin Yang</a:t>
            </a:r>
            <a:r>
              <a:rPr lang="en-GB" sz="600">
                <a:solidFill>
                  <a:schemeClr val="dk1"/>
                </a:solidFill>
              </a:rPr>
              <a:t>, </a:t>
            </a:r>
            <a:r>
              <a:rPr lang="en-GB" sz="600">
                <a:solidFill>
                  <a:schemeClr val="dk1"/>
                </a:solidFill>
                <a:uFill>
                  <a:noFill/>
                </a:uFill>
                <a:hlinkClick r:id="rId12">
                  <a:extLst>
                    <a:ext uri="{A12FA001-AC4F-418D-AE19-62706E023703}">
                      <ahyp:hlinkClr val="tx"/>
                    </a:ext>
                  </a:extLst>
                </a:hlinkClick>
              </a:rPr>
              <a:t>Sheng Zhang</a:t>
            </a:r>
            <a:r>
              <a:rPr lang="en-GB" sz="600">
                <a:solidFill>
                  <a:schemeClr val="dk1"/>
                </a:solidFill>
              </a:rPr>
              <a:t>, </a:t>
            </a:r>
            <a:r>
              <a:rPr lang="en-GB" sz="600">
                <a:solidFill>
                  <a:schemeClr val="dk1"/>
                </a:solidFill>
                <a:uFill>
                  <a:noFill/>
                </a:uFill>
                <a:hlinkClick r:id="rId13">
                  <a:extLst>
                    <a:ext uri="{A12FA001-AC4F-418D-AE19-62706E023703}">
                      <ahyp:hlinkClr val="tx"/>
                    </a:ext>
                  </a:extLst>
                </a:hlinkClick>
              </a:rPr>
              <a:t>Xianghui Yang</a:t>
            </a:r>
            <a:r>
              <a:rPr lang="en-GB" sz="600">
                <a:solidFill>
                  <a:schemeClr val="dk1"/>
                </a:solidFill>
              </a:rPr>
              <a:t>, </a:t>
            </a:r>
            <a:r>
              <a:rPr lang="en-GB" sz="600">
                <a:solidFill>
                  <a:schemeClr val="dk1"/>
                </a:solidFill>
                <a:uFill>
                  <a:noFill/>
                </a:uFill>
                <a:hlinkClick r:id="rId14">
                  <a:extLst>
                    <a:ext uri="{A12FA001-AC4F-418D-AE19-62706E023703}">
                      <ahyp:hlinkClr val="tx"/>
                    </a:ext>
                  </a:extLst>
                </a:hlinkClick>
              </a:rPr>
              <a:t>Huiwen Shi</a:t>
            </a:r>
            <a:r>
              <a:rPr lang="en-GB" sz="600">
                <a:solidFill>
                  <a:schemeClr val="dk1"/>
                </a:solidFill>
              </a:rPr>
              <a:t>, </a:t>
            </a:r>
            <a:r>
              <a:rPr lang="en-GB" sz="600">
                <a:solidFill>
                  <a:schemeClr val="dk1"/>
                </a:solidFill>
                <a:uFill>
                  <a:noFill/>
                </a:uFill>
                <a:hlinkClick r:id="rId15">
                  <a:extLst>
                    <a:ext uri="{A12FA001-AC4F-418D-AE19-62706E023703}">
                      <ahyp:hlinkClr val="tx"/>
                    </a:ext>
                  </a:extLst>
                </a:hlinkClick>
              </a:rPr>
              <a:t>Sicong Liu</a:t>
            </a:r>
            <a:r>
              <a:rPr lang="en-GB" sz="600">
                <a:solidFill>
                  <a:schemeClr val="dk1"/>
                </a:solidFill>
              </a:rPr>
              <a:t>, </a:t>
            </a:r>
            <a:r>
              <a:rPr lang="en-GB" sz="600">
                <a:solidFill>
                  <a:schemeClr val="dk1"/>
                </a:solidFill>
                <a:uFill>
                  <a:noFill/>
                </a:uFill>
                <a:hlinkClick r:id="rId16">
                  <a:extLst>
                    <a:ext uri="{A12FA001-AC4F-418D-AE19-62706E023703}">
                      <ahyp:hlinkClr val="tx"/>
                    </a:ext>
                  </a:extLst>
                </a:hlinkClick>
              </a:rPr>
              <a:t>Junta Wu</a:t>
            </a:r>
            <a:r>
              <a:rPr lang="en-GB" sz="600">
                <a:solidFill>
                  <a:schemeClr val="dk1"/>
                </a:solidFill>
              </a:rPr>
              <a:t>, </a:t>
            </a:r>
            <a:r>
              <a:rPr lang="en-GB" sz="600">
                <a:solidFill>
                  <a:schemeClr val="dk1"/>
                </a:solidFill>
                <a:uFill>
                  <a:noFill/>
                </a:uFill>
                <a:hlinkClick r:id="rId17">
                  <a:extLst>
                    <a:ext uri="{A12FA001-AC4F-418D-AE19-62706E023703}">
                      <ahyp:hlinkClr val="tx"/>
                    </a:ext>
                  </a:extLst>
                </a:hlinkClick>
              </a:rPr>
              <a:t>Yihang Lian</a:t>
            </a:r>
            <a:r>
              <a:rPr lang="en-GB" sz="600">
                <a:solidFill>
                  <a:schemeClr val="dk1"/>
                </a:solidFill>
              </a:rPr>
              <a:t>, </a:t>
            </a:r>
            <a:r>
              <a:rPr lang="en-GB" sz="600">
                <a:solidFill>
                  <a:schemeClr val="dk1"/>
                </a:solidFill>
                <a:uFill>
                  <a:noFill/>
                </a:uFill>
                <a:hlinkClick r:id="rId18">
                  <a:extLst>
                    <a:ext uri="{A12FA001-AC4F-418D-AE19-62706E023703}">
                      <ahyp:hlinkClr val="tx"/>
                    </a:ext>
                  </a:extLst>
                </a:hlinkClick>
              </a:rPr>
              <a:t>Fan Yang</a:t>
            </a:r>
            <a:r>
              <a:rPr lang="en-GB" sz="600">
                <a:solidFill>
                  <a:schemeClr val="dk1"/>
                </a:solidFill>
              </a:rPr>
              <a:t>, </a:t>
            </a:r>
            <a:r>
              <a:rPr lang="en-GB" sz="600">
                <a:solidFill>
                  <a:schemeClr val="dk1"/>
                </a:solidFill>
                <a:uFill>
                  <a:noFill/>
                </a:uFill>
                <a:hlinkClick r:id="rId19">
                  <a:extLst>
                    <a:ext uri="{A12FA001-AC4F-418D-AE19-62706E023703}">
                      <ahyp:hlinkClr val="tx"/>
                    </a:ext>
                  </a:extLst>
                </a:hlinkClick>
              </a:rPr>
              <a:t>Ruining Tang</a:t>
            </a:r>
            <a:r>
              <a:rPr lang="en-GB" sz="600">
                <a:solidFill>
                  <a:schemeClr val="dk1"/>
                </a:solidFill>
              </a:rPr>
              <a:t>, </a:t>
            </a:r>
            <a:r>
              <a:rPr lang="en-GB" sz="600">
                <a:solidFill>
                  <a:schemeClr val="dk1"/>
                </a:solidFill>
                <a:uFill>
                  <a:noFill/>
                </a:uFill>
                <a:hlinkClick r:id="rId20">
                  <a:extLst>
                    <a:ext uri="{A12FA001-AC4F-418D-AE19-62706E023703}">
                      <ahyp:hlinkClr val="tx"/>
                    </a:ext>
                  </a:extLst>
                </a:hlinkClick>
              </a:rPr>
              <a:t>Zebin He</a:t>
            </a:r>
            <a:r>
              <a:rPr lang="en-GB" sz="600">
                <a:solidFill>
                  <a:schemeClr val="dk1"/>
                </a:solidFill>
              </a:rPr>
              <a:t>, </a:t>
            </a:r>
            <a:r>
              <a:rPr lang="en-GB" sz="600">
                <a:solidFill>
                  <a:schemeClr val="dk1"/>
                </a:solidFill>
                <a:uFill>
                  <a:noFill/>
                </a:uFill>
                <a:hlinkClick r:id="rId21">
                  <a:extLst>
                    <a:ext uri="{A12FA001-AC4F-418D-AE19-62706E023703}">
                      <ahyp:hlinkClr val="tx"/>
                    </a:ext>
                  </a:extLst>
                </a:hlinkClick>
              </a:rPr>
              <a:t>Xinzhou Wang</a:t>
            </a:r>
            <a:r>
              <a:rPr lang="en-GB" sz="600">
                <a:solidFill>
                  <a:schemeClr val="dk1"/>
                </a:solidFill>
              </a:rPr>
              <a:t>, </a:t>
            </a:r>
            <a:r>
              <a:rPr lang="en-GB" sz="600">
                <a:solidFill>
                  <a:schemeClr val="dk1"/>
                </a:solidFill>
                <a:uFill>
                  <a:noFill/>
                </a:uFill>
                <a:hlinkClick r:id="rId22">
                  <a:extLst>
                    <a:ext uri="{A12FA001-AC4F-418D-AE19-62706E023703}">
                      <ahyp:hlinkClr val="tx"/>
                    </a:ext>
                  </a:extLst>
                </a:hlinkClick>
              </a:rPr>
              <a:t>Jian Liu</a:t>
            </a:r>
            <a:r>
              <a:rPr lang="en-GB" sz="600">
                <a:solidFill>
                  <a:schemeClr val="dk1"/>
                </a:solidFill>
              </a:rPr>
              <a:t>, </a:t>
            </a:r>
            <a:r>
              <a:rPr lang="en-GB" sz="600">
                <a:solidFill>
                  <a:schemeClr val="dk1"/>
                </a:solidFill>
                <a:uFill>
                  <a:noFill/>
                </a:uFill>
                <a:hlinkClick r:id="rId23">
                  <a:extLst>
                    <a:ext uri="{A12FA001-AC4F-418D-AE19-62706E023703}">
                      <ahyp:hlinkClr val="tx"/>
                    </a:ext>
                  </a:extLst>
                </a:hlinkClick>
              </a:rPr>
              <a:t>Xuhui Zuo</a:t>
            </a:r>
            <a:r>
              <a:rPr lang="en-GB" sz="600">
                <a:solidFill>
                  <a:schemeClr val="dk1"/>
                </a:solidFill>
              </a:rPr>
              <a:t>, </a:t>
            </a:r>
            <a:r>
              <a:rPr lang="en-GB" sz="600">
                <a:solidFill>
                  <a:schemeClr val="dk1"/>
                </a:solidFill>
                <a:uFill>
                  <a:noFill/>
                </a:uFill>
                <a:hlinkClick r:id="rId24">
                  <a:extLst>
                    <a:ext uri="{A12FA001-AC4F-418D-AE19-62706E023703}">
                      <ahyp:hlinkClr val="tx"/>
                    </a:ext>
                  </a:extLst>
                </a:hlinkClick>
              </a:rPr>
              <a:t>Zhuo Chen</a:t>
            </a:r>
            <a:r>
              <a:rPr lang="en-GB" sz="600">
                <a:solidFill>
                  <a:schemeClr val="dk1"/>
                </a:solidFill>
              </a:rPr>
              <a:t>, </a:t>
            </a:r>
            <a:r>
              <a:rPr lang="en-GB" sz="600">
                <a:solidFill>
                  <a:schemeClr val="dk1"/>
                </a:solidFill>
                <a:uFill>
                  <a:noFill/>
                </a:uFill>
                <a:hlinkClick r:id="rId25">
                  <a:extLst>
                    <a:ext uri="{A12FA001-AC4F-418D-AE19-62706E023703}">
                      <ahyp:hlinkClr val="tx"/>
                    </a:ext>
                  </a:extLst>
                </a:hlinkClick>
              </a:rPr>
              <a:t>Biwen Lei</a:t>
            </a:r>
            <a:r>
              <a:rPr lang="en-GB" sz="600">
                <a:solidFill>
                  <a:schemeClr val="dk1"/>
                </a:solidFill>
              </a:rPr>
              <a:t>, </a:t>
            </a:r>
            <a:r>
              <a:rPr lang="en-GB" sz="600">
                <a:solidFill>
                  <a:schemeClr val="dk1"/>
                </a:solidFill>
                <a:uFill>
                  <a:noFill/>
                </a:uFill>
                <a:hlinkClick r:id="rId26">
                  <a:extLst>
                    <a:ext uri="{A12FA001-AC4F-418D-AE19-62706E023703}">
                      <ahyp:hlinkClr val="tx"/>
                    </a:ext>
                  </a:extLst>
                </a:hlinkClick>
              </a:rPr>
              <a:t>Haohan Weng</a:t>
            </a:r>
            <a:r>
              <a:rPr lang="en-GB" sz="600">
                <a:solidFill>
                  <a:schemeClr val="dk1"/>
                </a:solidFill>
              </a:rPr>
              <a:t>, </a:t>
            </a:r>
            <a:r>
              <a:rPr lang="en-GB" sz="600">
                <a:solidFill>
                  <a:schemeClr val="dk1"/>
                </a:solidFill>
                <a:uFill>
                  <a:noFill/>
                </a:uFill>
                <a:hlinkClick r:id="rId27">
                  <a:extLst>
                    <a:ext uri="{A12FA001-AC4F-418D-AE19-62706E023703}">
                      <ahyp:hlinkClr val="tx"/>
                    </a:ext>
                  </a:extLst>
                </a:hlinkClick>
              </a:rPr>
              <a:t>Jing Xu</a:t>
            </a:r>
            <a:r>
              <a:rPr lang="en-GB" sz="600">
                <a:solidFill>
                  <a:schemeClr val="dk1"/>
                </a:solidFill>
              </a:rPr>
              <a:t>, </a:t>
            </a:r>
            <a:r>
              <a:rPr lang="en-GB" sz="600">
                <a:solidFill>
                  <a:schemeClr val="dk1"/>
                </a:solidFill>
                <a:uFill>
                  <a:noFill/>
                </a:uFill>
                <a:hlinkClick r:id="rId28">
                  <a:extLst>
                    <a:ext uri="{A12FA001-AC4F-418D-AE19-62706E023703}">
                      <ahyp:hlinkClr val="tx"/>
                    </a:ext>
                  </a:extLst>
                </a:hlinkClick>
              </a:rPr>
              <a:t>Yiling Zhu</a:t>
            </a:r>
            <a:r>
              <a:rPr lang="en-GB" sz="600">
                <a:solidFill>
                  <a:schemeClr val="dk1"/>
                </a:solidFill>
              </a:rPr>
              <a:t>, </a:t>
            </a:r>
            <a:r>
              <a:rPr lang="en-GB" sz="600">
                <a:solidFill>
                  <a:schemeClr val="dk1"/>
                </a:solidFill>
                <a:uFill>
                  <a:noFill/>
                </a:uFill>
                <a:hlinkClick r:id="rId29">
                  <a:extLst>
                    <a:ext uri="{A12FA001-AC4F-418D-AE19-62706E023703}">
                      <ahyp:hlinkClr val="tx"/>
                    </a:ext>
                  </a:extLst>
                </a:hlinkClick>
              </a:rPr>
              <a:t>Xinhai Liu</a:t>
            </a:r>
            <a:r>
              <a:rPr lang="en-GB" sz="600">
                <a:solidFill>
                  <a:schemeClr val="dk1"/>
                </a:solidFill>
              </a:rPr>
              <a:t>, </a:t>
            </a:r>
            <a:r>
              <a:rPr lang="en-GB" sz="600">
                <a:solidFill>
                  <a:schemeClr val="dk1"/>
                </a:solidFill>
                <a:uFill>
                  <a:noFill/>
                </a:uFill>
                <a:hlinkClick r:id="rId30">
                  <a:extLst>
                    <a:ext uri="{A12FA001-AC4F-418D-AE19-62706E023703}">
                      <ahyp:hlinkClr val="tx"/>
                    </a:ext>
                  </a:extLst>
                </a:hlinkClick>
              </a:rPr>
              <a:t>Lixin Xu</a:t>
            </a:r>
            <a:r>
              <a:rPr lang="en-GB" sz="600">
                <a:solidFill>
                  <a:schemeClr val="dk1"/>
                </a:solidFill>
              </a:rPr>
              <a:t>, </a:t>
            </a:r>
            <a:r>
              <a:rPr lang="en-GB" sz="600">
                <a:solidFill>
                  <a:schemeClr val="dk1"/>
                </a:solidFill>
                <a:uFill>
                  <a:noFill/>
                </a:uFill>
                <a:hlinkClick r:id="rId31">
                  <a:extLst>
                    <a:ext uri="{A12FA001-AC4F-418D-AE19-62706E023703}">
                      <ahyp:hlinkClr val="tx"/>
                    </a:ext>
                  </a:extLst>
                </a:hlinkClick>
              </a:rPr>
              <a:t>Changrong Hu</a:t>
            </a:r>
            <a:r>
              <a:rPr lang="en-GB" sz="600">
                <a:solidFill>
                  <a:schemeClr val="dk1"/>
                </a:solidFill>
              </a:rPr>
              <a:t>, </a:t>
            </a:r>
            <a:r>
              <a:rPr lang="en-GB" sz="600">
                <a:solidFill>
                  <a:schemeClr val="dk1"/>
                </a:solidFill>
                <a:uFill>
                  <a:noFill/>
                </a:uFill>
                <a:hlinkClick r:id="rId32">
                  <a:extLst>
                    <a:ext uri="{A12FA001-AC4F-418D-AE19-62706E023703}">
                      <ahyp:hlinkClr val="tx"/>
                    </a:ext>
                  </a:extLst>
                </a:hlinkClick>
              </a:rPr>
              <a:t>Shaoxiong Yang</a:t>
            </a:r>
            <a:r>
              <a:rPr lang="en-GB" sz="600">
                <a:solidFill>
                  <a:schemeClr val="dk1"/>
                </a:solidFill>
              </a:rPr>
              <a:t>, </a:t>
            </a:r>
            <a:r>
              <a:rPr lang="en-GB" sz="600">
                <a:solidFill>
                  <a:schemeClr val="dk1"/>
                </a:solidFill>
                <a:uFill>
                  <a:noFill/>
                </a:uFill>
                <a:hlinkClick r:id="rId33">
                  <a:extLst>
                    <a:ext uri="{A12FA001-AC4F-418D-AE19-62706E023703}">
                      <ahyp:hlinkClr val="tx"/>
                    </a:ext>
                  </a:extLst>
                </a:hlinkClick>
              </a:rPr>
              <a:t>Song Zhang</a:t>
            </a:r>
            <a:r>
              <a:rPr lang="en-GB" sz="600">
                <a:solidFill>
                  <a:schemeClr val="dk1"/>
                </a:solidFill>
              </a:rPr>
              <a:t>, </a:t>
            </a:r>
            <a:r>
              <a:rPr lang="en-GB" sz="600">
                <a:solidFill>
                  <a:schemeClr val="dk1"/>
                </a:solidFill>
                <a:uFill>
                  <a:noFill/>
                </a:uFill>
                <a:hlinkClick r:id="rId34">
                  <a:extLst>
                    <a:ext uri="{A12FA001-AC4F-418D-AE19-62706E023703}">
                      <ahyp:hlinkClr val="tx"/>
                    </a:ext>
                  </a:extLst>
                </a:hlinkClick>
              </a:rPr>
              <a:t>Yang Liu</a:t>
            </a:r>
            <a:r>
              <a:rPr lang="en-GB" sz="600">
                <a:solidFill>
                  <a:schemeClr val="dk1"/>
                </a:solidFill>
              </a:rPr>
              <a:t>, </a:t>
            </a:r>
            <a:r>
              <a:rPr lang="en-GB" sz="600">
                <a:solidFill>
                  <a:schemeClr val="dk1"/>
                </a:solidFill>
                <a:uFill>
                  <a:noFill/>
                </a:uFill>
                <a:hlinkClick r:id="rId35">
                  <a:extLst>
                    <a:ext uri="{A12FA001-AC4F-418D-AE19-62706E023703}">
                      <ahyp:hlinkClr val="tx"/>
                    </a:ext>
                  </a:extLst>
                </a:hlinkClick>
              </a:rPr>
              <a:t>Tianyu Huang</a:t>
            </a:r>
            <a:r>
              <a:rPr lang="en-GB" sz="600">
                <a:solidFill>
                  <a:schemeClr val="dk1"/>
                </a:solidFill>
              </a:rPr>
              <a:t>, </a:t>
            </a:r>
            <a:r>
              <a:rPr lang="en-GB" sz="600">
                <a:solidFill>
                  <a:schemeClr val="dk1"/>
                </a:solidFill>
                <a:uFill>
                  <a:noFill/>
                </a:uFill>
                <a:hlinkClick r:id="rId36">
                  <a:extLst>
                    <a:ext uri="{A12FA001-AC4F-418D-AE19-62706E023703}">
                      <ahyp:hlinkClr val="tx"/>
                    </a:ext>
                  </a:extLst>
                </a:hlinkClick>
              </a:rPr>
              <a:t>Lifu Wang</a:t>
            </a:r>
            <a:r>
              <a:rPr lang="en-GB" sz="600">
                <a:solidFill>
                  <a:schemeClr val="dk1"/>
                </a:solidFill>
              </a:rPr>
              <a:t>, </a:t>
            </a:r>
            <a:r>
              <a:rPr lang="en-GB" sz="600">
                <a:solidFill>
                  <a:schemeClr val="dk1"/>
                </a:solidFill>
                <a:uFill>
                  <a:noFill/>
                </a:uFill>
                <a:hlinkClick r:id="rId37">
                  <a:extLst>
                    <a:ext uri="{A12FA001-AC4F-418D-AE19-62706E023703}">
                      <ahyp:hlinkClr val="tx"/>
                    </a:ext>
                  </a:extLst>
                </a:hlinkClick>
              </a:rPr>
              <a:t>Jihong Zhang</a:t>
            </a:r>
            <a:r>
              <a:rPr lang="en-GB" sz="600">
                <a:solidFill>
                  <a:schemeClr val="dk1"/>
                </a:solidFill>
              </a:rPr>
              <a:t>, </a:t>
            </a:r>
            <a:r>
              <a:rPr lang="en-GB" sz="600">
                <a:solidFill>
                  <a:schemeClr val="dk1"/>
                </a:solidFill>
                <a:uFill>
                  <a:noFill/>
                </a:uFill>
                <a:hlinkClick r:id="rId38">
                  <a:extLst>
                    <a:ext uri="{A12FA001-AC4F-418D-AE19-62706E023703}">
                      <ahyp:hlinkClr val="tx"/>
                    </a:ext>
                  </a:extLst>
                </a:hlinkClick>
              </a:rPr>
              <a:t>Meng Chen</a:t>
            </a:r>
            <a:r>
              <a:rPr lang="en-GB" sz="600">
                <a:solidFill>
                  <a:schemeClr val="dk1"/>
                </a:solidFill>
              </a:rPr>
              <a:t>, </a:t>
            </a:r>
            <a:r>
              <a:rPr lang="en-GB" sz="600">
                <a:solidFill>
                  <a:schemeClr val="dk1"/>
                </a:solidFill>
                <a:uFill>
                  <a:noFill/>
                </a:uFill>
                <a:hlinkClick r:id="rId39">
                  <a:extLst>
                    <a:ext uri="{A12FA001-AC4F-418D-AE19-62706E023703}">
                      <ahyp:hlinkClr val="tx"/>
                    </a:ext>
                  </a:extLst>
                </a:hlinkClick>
              </a:rPr>
              <a:t>Liang Dong</a:t>
            </a:r>
            <a:r>
              <a:rPr lang="en-GB" sz="600">
                <a:solidFill>
                  <a:schemeClr val="dk1"/>
                </a:solidFill>
              </a:rPr>
              <a:t>, </a:t>
            </a:r>
            <a:r>
              <a:rPr lang="en-GB" sz="600">
                <a:solidFill>
                  <a:schemeClr val="dk1"/>
                </a:solidFill>
                <a:uFill>
                  <a:noFill/>
                </a:uFill>
                <a:hlinkClick r:id="rId40">
                  <a:extLst>
                    <a:ext uri="{A12FA001-AC4F-418D-AE19-62706E023703}">
                      <ahyp:hlinkClr val="tx"/>
                    </a:ext>
                  </a:extLst>
                </a:hlinkClick>
              </a:rPr>
              <a:t>Yiwen Jia</a:t>
            </a:r>
            <a:r>
              <a:rPr lang="en-GB" sz="600">
                <a:solidFill>
                  <a:schemeClr val="dk1"/>
                </a:solidFill>
              </a:rPr>
              <a:t>, </a:t>
            </a:r>
            <a:r>
              <a:rPr lang="en-GB" sz="600">
                <a:solidFill>
                  <a:schemeClr val="dk1"/>
                </a:solidFill>
                <a:uFill>
                  <a:noFill/>
                </a:uFill>
                <a:hlinkClick r:id="rId41">
                  <a:extLst>
                    <a:ext uri="{A12FA001-AC4F-418D-AE19-62706E023703}">
                      <ahyp:hlinkClr val="tx"/>
                    </a:ext>
                  </a:extLst>
                </a:hlinkClick>
              </a:rPr>
              <a:t>Yulin Cai</a:t>
            </a:r>
            <a:r>
              <a:rPr lang="en-GB" sz="600">
                <a:solidFill>
                  <a:schemeClr val="dk1"/>
                </a:solidFill>
              </a:rPr>
              <a:t>, </a:t>
            </a:r>
            <a:r>
              <a:rPr lang="en-GB" sz="600">
                <a:solidFill>
                  <a:schemeClr val="dk1"/>
                </a:solidFill>
                <a:uFill>
                  <a:noFill/>
                </a:uFill>
                <a:hlinkClick r:id="rId42">
                  <a:extLst>
                    <a:ext uri="{A12FA001-AC4F-418D-AE19-62706E023703}">
                      <ahyp:hlinkClr val="tx"/>
                    </a:ext>
                  </a:extLst>
                </a:hlinkClick>
              </a:rPr>
              <a:t>Jiaao Yu</a:t>
            </a:r>
            <a:r>
              <a:rPr lang="en-GB" sz="600">
                <a:solidFill>
                  <a:schemeClr val="dk1"/>
                </a:solidFill>
              </a:rPr>
              <a:t>, </a:t>
            </a:r>
            <a:r>
              <a:rPr lang="en-GB" sz="600">
                <a:solidFill>
                  <a:schemeClr val="dk1"/>
                </a:solidFill>
                <a:uFill>
                  <a:noFill/>
                </a:uFill>
                <a:hlinkClick r:id="rId43">
                  <a:extLst>
                    <a:ext uri="{A12FA001-AC4F-418D-AE19-62706E023703}">
                      <ahyp:hlinkClr val="tx"/>
                    </a:ext>
                  </a:extLst>
                </a:hlinkClick>
              </a:rPr>
              <a:t>Yixuan Tang</a:t>
            </a:r>
            <a:r>
              <a:rPr lang="en-GB" sz="600">
                <a:solidFill>
                  <a:schemeClr val="dk1"/>
                </a:solidFill>
              </a:rPr>
              <a:t>, </a:t>
            </a:r>
            <a:r>
              <a:rPr lang="en-GB" sz="600">
                <a:solidFill>
                  <a:schemeClr val="dk1"/>
                </a:solidFill>
                <a:uFill>
                  <a:noFill/>
                </a:uFill>
                <a:hlinkClick r:id="rId44">
                  <a:extLst>
                    <a:ext uri="{A12FA001-AC4F-418D-AE19-62706E023703}">
                      <ahyp:hlinkClr val="tx"/>
                    </a:ext>
                  </a:extLst>
                </a:hlinkClick>
              </a:rPr>
              <a:t>Hao Zhang</a:t>
            </a:r>
            <a:r>
              <a:rPr lang="en-GB" sz="600">
                <a:solidFill>
                  <a:schemeClr val="dk1"/>
                </a:solidFill>
              </a:rPr>
              <a:t>, </a:t>
            </a:r>
            <a:r>
              <a:rPr lang="en-GB" sz="600">
                <a:solidFill>
                  <a:schemeClr val="dk1"/>
                </a:solidFill>
                <a:uFill>
                  <a:noFill/>
                </a:uFill>
                <a:hlinkClick r:id="rId45">
                  <a:extLst>
                    <a:ext uri="{A12FA001-AC4F-418D-AE19-62706E023703}">
                      <ahyp:hlinkClr val="tx"/>
                    </a:ext>
                  </a:extLst>
                </a:hlinkClick>
              </a:rPr>
              <a:t>Zheng Ye</a:t>
            </a:r>
            <a:r>
              <a:rPr lang="en-GB" sz="600">
                <a:solidFill>
                  <a:schemeClr val="dk1"/>
                </a:solidFill>
              </a:rPr>
              <a:t>, </a:t>
            </a:r>
            <a:r>
              <a:rPr lang="en-GB" sz="600">
                <a:solidFill>
                  <a:schemeClr val="dk1"/>
                </a:solidFill>
                <a:uFill>
                  <a:noFill/>
                </a:uFill>
                <a:hlinkClick r:id="rId46">
                  <a:extLst>
                    <a:ext uri="{A12FA001-AC4F-418D-AE19-62706E023703}">
                      <ahyp:hlinkClr val="tx"/>
                    </a:ext>
                  </a:extLst>
                </a:hlinkClick>
              </a:rPr>
              <a:t>Peng He</a:t>
            </a:r>
            <a:r>
              <a:rPr lang="en-GB" sz="600">
                <a:solidFill>
                  <a:schemeClr val="dk1"/>
                </a:solidFill>
              </a:rPr>
              <a:t>, </a:t>
            </a:r>
            <a:r>
              <a:rPr lang="en-GB" sz="600">
                <a:solidFill>
                  <a:schemeClr val="dk1"/>
                </a:solidFill>
                <a:uFill>
                  <a:noFill/>
                </a:uFill>
                <a:hlinkClick r:id="rId47">
                  <a:extLst>
                    <a:ext uri="{A12FA001-AC4F-418D-AE19-62706E023703}">
                      <ahyp:hlinkClr val="tx"/>
                    </a:ext>
                  </a:extLst>
                </a:hlinkClick>
              </a:rPr>
              <a:t>Runzhou Wu</a:t>
            </a:r>
            <a:r>
              <a:rPr lang="en-GB" sz="600">
                <a:solidFill>
                  <a:schemeClr val="dk1"/>
                </a:solidFill>
              </a:rPr>
              <a:t>, </a:t>
            </a:r>
            <a:r>
              <a:rPr lang="en-GB" sz="600">
                <a:solidFill>
                  <a:schemeClr val="dk1"/>
                </a:solidFill>
                <a:uFill>
                  <a:noFill/>
                </a:uFill>
                <a:hlinkClick r:id="rId48">
                  <a:extLst>
                    <a:ext uri="{A12FA001-AC4F-418D-AE19-62706E023703}">
                      <ahyp:hlinkClr val="tx"/>
                    </a:ext>
                  </a:extLst>
                </a:hlinkClick>
              </a:rPr>
              <a:t>Chao Zhang</a:t>
            </a:r>
            <a:r>
              <a:rPr lang="en-GB" sz="600">
                <a:solidFill>
                  <a:schemeClr val="dk1"/>
                </a:solidFill>
              </a:rPr>
              <a:t>, </a:t>
            </a:r>
            <a:r>
              <a:rPr lang="en-GB" sz="600">
                <a:solidFill>
                  <a:schemeClr val="dk1"/>
                </a:solidFill>
                <a:uFill>
                  <a:noFill/>
                </a:uFill>
                <a:hlinkClick r:id="rId49">
                  <a:extLst>
                    <a:ext uri="{A12FA001-AC4F-418D-AE19-62706E023703}">
                      <ahyp:hlinkClr val="tx"/>
                    </a:ext>
                  </a:extLst>
                </a:hlinkClick>
              </a:rPr>
              <a:t>Yonghao Tan</a:t>
            </a:r>
            <a:r>
              <a:rPr lang="en-GB" sz="600">
                <a:solidFill>
                  <a:schemeClr val="dk1"/>
                </a:solidFill>
              </a:rPr>
              <a:t>, </a:t>
            </a:r>
            <a:r>
              <a:rPr lang="en-GB" sz="600">
                <a:solidFill>
                  <a:schemeClr val="dk1"/>
                </a:solidFill>
                <a:uFill>
                  <a:noFill/>
                </a:uFill>
                <a:hlinkClick r:id="rId50">
                  <a:extLst>
                    <a:ext uri="{A12FA001-AC4F-418D-AE19-62706E023703}">
                      <ahyp:hlinkClr val="tx"/>
                    </a:ext>
                  </a:extLst>
                </a:hlinkClick>
              </a:rPr>
              <a:t>Jie Xiao</a:t>
            </a:r>
            <a:r>
              <a:rPr lang="en-GB" sz="600">
                <a:solidFill>
                  <a:schemeClr val="dk1"/>
                </a:solidFill>
              </a:rPr>
              <a:t>, </a:t>
            </a:r>
            <a:r>
              <a:rPr lang="en-GB" sz="600">
                <a:solidFill>
                  <a:schemeClr val="dk1"/>
                </a:solidFill>
                <a:uFill>
                  <a:noFill/>
                </a:uFill>
                <a:hlinkClick r:id="rId51">
                  <a:extLst>
                    <a:ext uri="{A12FA001-AC4F-418D-AE19-62706E023703}">
                      <ahyp:hlinkClr val="tx"/>
                    </a:ext>
                  </a:extLst>
                </a:hlinkClick>
              </a:rPr>
              <a:t>Yangyu Tao</a:t>
            </a:r>
            <a:r>
              <a:rPr lang="en-GB" sz="600">
                <a:solidFill>
                  <a:schemeClr val="dk1"/>
                </a:solidFill>
              </a:rPr>
              <a:t>, </a:t>
            </a:r>
            <a:r>
              <a:rPr lang="en-GB" sz="600">
                <a:solidFill>
                  <a:schemeClr val="dk1"/>
                </a:solidFill>
                <a:uFill>
                  <a:noFill/>
                </a:uFill>
                <a:hlinkClick r:id="rId52">
                  <a:extLst>
                    <a:ext uri="{A12FA001-AC4F-418D-AE19-62706E023703}">
                      <ahyp:hlinkClr val="tx"/>
                    </a:ext>
                  </a:extLst>
                </a:hlinkClick>
              </a:rPr>
              <a:t>Jianchen Zhu</a:t>
            </a:r>
            <a:r>
              <a:rPr lang="en-GB" sz="600">
                <a:solidFill>
                  <a:schemeClr val="dk1"/>
                </a:solidFill>
              </a:rPr>
              <a:t>, </a:t>
            </a:r>
            <a:r>
              <a:rPr lang="en-GB" sz="600">
                <a:solidFill>
                  <a:schemeClr val="dk1"/>
                </a:solidFill>
                <a:uFill>
                  <a:noFill/>
                </a:uFill>
                <a:hlinkClick r:id="rId53">
                  <a:extLst>
                    <a:ext uri="{A12FA001-AC4F-418D-AE19-62706E023703}">
                      <ahyp:hlinkClr val="tx"/>
                    </a:ext>
                  </a:extLst>
                </a:hlinkClick>
              </a:rPr>
              <a:t>Jinbao Xue</a:t>
            </a:r>
            <a:r>
              <a:rPr lang="en-GB" sz="600">
                <a:solidFill>
                  <a:schemeClr val="dk1"/>
                </a:solidFill>
              </a:rPr>
              <a:t>, </a:t>
            </a:r>
            <a:r>
              <a:rPr lang="en-GB" sz="600">
                <a:solidFill>
                  <a:schemeClr val="dk1"/>
                </a:solidFill>
                <a:uFill>
                  <a:noFill/>
                </a:uFill>
                <a:hlinkClick r:id="rId54">
                  <a:extLst>
                    <a:ext uri="{A12FA001-AC4F-418D-AE19-62706E023703}">
                      <ahyp:hlinkClr val="tx"/>
                    </a:ext>
                  </a:extLst>
                </a:hlinkClick>
              </a:rPr>
              <a:t>Kai Liu</a:t>
            </a:r>
            <a:r>
              <a:rPr lang="en-GB" sz="600">
                <a:solidFill>
                  <a:schemeClr val="dk1"/>
                </a:solidFill>
              </a:rPr>
              <a:t>, </a:t>
            </a:r>
            <a:r>
              <a:rPr lang="en-GB" sz="600">
                <a:solidFill>
                  <a:schemeClr val="dk1"/>
                </a:solidFill>
                <a:uFill>
                  <a:noFill/>
                </a:uFill>
                <a:hlinkClick r:id="rId55">
                  <a:extLst>
                    <a:ext uri="{A12FA001-AC4F-418D-AE19-62706E023703}">
                      <ahyp:hlinkClr val="tx"/>
                    </a:ext>
                  </a:extLst>
                </a:hlinkClick>
              </a:rPr>
              <a:t>Chongqing Zhao</a:t>
            </a:r>
            <a:r>
              <a:rPr lang="en-GB" sz="600">
                <a:solidFill>
                  <a:schemeClr val="dk1"/>
                </a:solidFill>
              </a:rPr>
              <a:t>, </a:t>
            </a:r>
            <a:r>
              <a:rPr lang="en-GB" sz="600">
                <a:solidFill>
                  <a:schemeClr val="dk1"/>
                </a:solidFill>
                <a:uFill>
                  <a:noFill/>
                </a:uFill>
                <a:hlinkClick r:id="rId56">
                  <a:extLst>
                    <a:ext uri="{A12FA001-AC4F-418D-AE19-62706E023703}">
                      <ahyp:hlinkClr val="tx"/>
                    </a:ext>
                  </a:extLst>
                </a:hlinkClick>
              </a:rPr>
              <a:t>Xinming Wu</a:t>
            </a:r>
            <a:r>
              <a:rPr lang="en-GB" sz="600">
                <a:solidFill>
                  <a:schemeClr val="dk1"/>
                </a:solidFill>
              </a:rPr>
              <a:t>, </a:t>
            </a:r>
            <a:r>
              <a:rPr lang="en-GB" sz="600">
                <a:solidFill>
                  <a:schemeClr val="dk1"/>
                </a:solidFill>
                <a:uFill>
                  <a:noFill/>
                </a:uFill>
                <a:hlinkClick r:id="rId57">
                  <a:extLst>
                    <a:ext uri="{A12FA001-AC4F-418D-AE19-62706E023703}">
                      <ahyp:hlinkClr val="tx"/>
                    </a:ext>
                  </a:extLst>
                </a:hlinkClick>
              </a:rPr>
              <a:t>Zhichao Hu</a:t>
            </a:r>
            <a:r>
              <a:rPr lang="en-GB" sz="600">
                <a:solidFill>
                  <a:schemeClr val="dk1"/>
                </a:solidFill>
              </a:rPr>
              <a:t>, </a:t>
            </a:r>
            <a:r>
              <a:rPr lang="en-GB" sz="600">
                <a:solidFill>
                  <a:schemeClr val="dk1"/>
                </a:solidFill>
                <a:uFill>
                  <a:noFill/>
                </a:uFill>
                <a:hlinkClick r:id="rId58">
                  <a:extLst>
                    <a:ext uri="{A12FA001-AC4F-418D-AE19-62706E023703}">
                      <ahyp:hlinkClr val="tx"/>
                    </a:ext>
                  </a:extLst>
                </a:hlinkClick>
              </a:rPr>
              <a:t>Lei Qin</a:t>
            </a:r>
            <a:r>
              <a:rPr lang="en-GB" sz="600">
                <a:solidFill>
                  <a:schemeClr val="dk1"/>
                </a:solidFill>
              </a:rPr>
              <a:t>, </a:t>
            </a:r>
            <a:r>
              <a:rPr lang="en-GB" sz="600">
                <a:solidFill>
                  <a:schemeClr val="dk1"/>
                </a:solidFill>
                <a:uFill>
                  <a:noFill/>
                </a:uFill>
                <a:hlinkClick r:id="rId59">
                  <a:extLst>
                    <a:ext uri="{A12FA001-AC4F-418D-AE19-62706E023703}">
                      <ahyp:hlinkClr val="tx"/>
                    </a:ext>
                  </a:extLst>
                </a:hlinkClick>
              </a:rPr>
              <a:t>Jianbing Peng</a:t>
            </a:r>
            <a:r>
              <a:rPr lang="en-GB" sz="600">
                <a:solidFill>
                  <a:schemeClr val="dk1"/>
                </a:solidFill>
              </a:rPr>
              <a:t>, </a:t>
            </a:r>
            <a:r>
              <a:rPr lang="en-GB" sz="600">
                <a:solidFill>
                  <a:schemeClr val="dk1"/>
                </a:solidFill>
                <a:uFill>
                  <a:noFill/>
                </a:uFill>
                <a:hlinkClick r:id="rId60">
                  <a:extLst>
                    <a:ext uri="{A12FA001-AC4F-418D-AE19-62706E023703}">
                      <ahyp:hlinkClr val="tx"/>
                    </a:ext>
                  </a:extLst>
                </a:hlinkClick>
              </a:rPr>
              <a:t>Zhan Li</a:t>
            </a:r>
            <a:r>
              <a:rPr lang="en-GB" sz="600">
                <a:solidFill>
                  <a:schemeClr val="dk1"/>
                </a:solidFill>
              </a:rPr>
              <a:t>, </a:t>
            </a:r>
            <a:r>
              <a:rPr lang="en-GB" sz="600">
                <a:solidFill>
                  <a:schemeClr val="dk1"/>
                </a:solidFill>
                <a:uFill>
                  <a:noFill/>
                </a:uFill>
                <a:hlinkClick r:id="rId61">
                  <a:extLst>
                    <a:ext uri="{A12FA001-AC4F-418D-AE19-62706E023703}">
                      <ahyp:hlinkClr val="tx"/>
                    </a:ext>
                  </a:extLst>
                </a:hlinkClick>
              </a:rPr>
              <a:t>Minghui Chen</a:t>
            </a:r>
            <a:r>
              <a:rPr lang="en-GB" sz="600">
                <a:solidFill>
                  <a:schemeClr val="dk1"/>
                </a:solidFill>
              </a:rPr>
              <a:t>, </a:t>
            </a:r>
            <a:r>
              <a:rPr lang="en-GB" sz="600">
                <a:solidFill>
                  <a:schemeClr val="dk1"/>
                </a:solidFill>
                <a:uFill>
                  <a:noFill/>
                </a:uFill>
                <a:hlinkClick r:id="rId62">
                  <a:extLst>
                    <a:ext uri="{A12FA001-AC4F-418D-AE19-62706E023703}">
                      <ahyp:hlinkClr val="tx"/>
                    </a:ext>
                  </a:extLst>
                </a:hlinkClick>
              </a:rPr>
              <a:t>Xipeng Zhang</a:t>
            </a:r>
            <a:r>
              <a:rPr lang="en-GB" sz="600">
                <a:solidFill>
                  <a:schemeClr val="dk1"/>
                </a:solidFill>
              </a:rPr>
              <a:t>, </a:t>
            </a:r>
            <a:r>
              <a:rPr lang="en-GB" sz="600">
                <a:solidFill>
                  <a:schemeClr val="dk1"/>
                </a:solidFill>
                <a:uFill>
                  <a:noFill/>
                </a:uFill>
                <a:hlinkClick r:id="rId63">
                  <a:extLst>
                    <a:ext uri="{A12FA001-AC4F-418D-AE19-62706E023703}">
                      <ahyp:hlinkClr val="tx"/>
                    </a:ext>
                  </a:extLst>
                </a:hlinkClick>
              </a:rPr>
              <a:t>Lin Niu</a:t>
            </a:r>
            <a:r>
              <a:rPr lang="en-GB" sz="600">
                <a:solidFill>
                  <a:schemeClr val="dk1"/>
                </a:solidFill>
              </a:rPr>
              <a:t>, </a:t>
            </a:r>
            <a:r>
              <a:rPr lang="en-GB" sz="600">
                <a:solidFill>
                  <a:schemeClr val="dk1"/>
                </a:solidFill>
                <a:uFill>
                  <a:noFill/>
                </a:uFill>
                <a:hlinkClick r:id="rId64">
                  <a:extLst>
                    <a:ext uri="{A12FA001-AC4F-418D-AE19-62706E023703}">
                      <ahyp:hlinkClr val="tx"/>
                    </a:ext>
                  </a:extLst>
                </a:hlinkClick>
              </a:rPr>
              <a:t>Paige Wang</a:t>
            </a:r>
            <a:r>
              <a:rPr lang="en-GB" sz="600">
                <a:solidFill>
                  <a:schemeClr val="dk1"/>
                </a:solidFill>
              </a:rPr>
              <a:t>, </a:t>
            </a:r>
            <a:r>
              <a:rPr lang="en-GB" sz="600">
                <a:solidFill>
                  <a:schemeClr val="dk1"/>
                </a:solidFill>
                <a:uFill>
                  <a:noFill/>
                </a:uFill>
                <a:hlinkClick r:id="rId65">
                  <a:extLst>
                    <a:ext uri="{A12FA001-AC4F-418D-AE19-62706E023703}">
                      <ahyp:hlinkClr val="tx"/>
                    </a:ext>
                  </a:extLst>
                </a:hlinkClick>
              </a:rPr>
              <a:t>Yingkai Wang</a:t>
            </a:r>
            <a:r>
              <a:rPr lang="en-GB" sz="600">
                <a:solidFill>
                  <a:schemeClr val="dk1"/>
                </a:solidFill>
              </a:rPr>
              <a:t>, </a:t>
            </a:r>
            <a:r>
              <a:rPr lang="en-GB" sz="600">
                <a:solidFill>
                  <a:schemeClr val="dk1"/>
                </a:solidFill>
                <a:uFill>
                  <a:noFill/>
                </a:uFill>
                <a:hlinkClick r:id="rId66">
                  <a:extLst>
                    <a:ext uri="{A12FA001-AC4F-418D-AE19-62706E023703}">
                      <ahyp:hlinkClr val="tx"/>
                    </a:ext>
                  </a:extLst>
                </a:hlinkClick>
              </a:rPr>
              <a:t>Haozhao Kuang</a:t>
            </a:r>
            <a:r>
              <a:rPr lang="en-GB" sz="600">
                <a:solidFill>
                  <a:schemeClr val="dk1"/>
                </a:solidFill>
              </a:rPr>
              <a:t>, </a:t>
            </a:r>
            <a:r>
              <a:rPr lang="en-GB" sz="600">
                <a:solidFill>
                  <a:schemeClr val="dk1"/>
                </a:solidFill>
                <a:uFill>
                  <a:noFill/>
                </a:uFill>
                <a:hlinkClick r:id="rId67">
                  <a:extLst>
                    <a:ext uri="{A12FA001-AC4F-418D-AE19-62706E023703}">
                      <ahyp:hlinkClr val="tx"/>
                    </a:ext>
                  </a:extLst>
                </a:hlinkClick>
              </a:rPr>
              <a:t>Zhongyi Fan</a:t>
            </a:r>
            <a:r>
              <a:rPr lang="en-GB" sz="600">
                <a:solidFill>
                  <a:schemeClr val="dk1"/>
                </a:solidFill>
              </a:rPr>
              <a:t>, </a:t>
            </a:r>
            <a:r>
              <a:rPr lang="en-GB" sz="600">
                <a:solidFill>
                  <a:schemeClr val="dk1"/>
                </a:solidFill>
                <a:uFill>
                  <a:noFill/>
                </a:uFill>
                <a:hlinkClick r:id="rId68">
                  <a:extLst>
                    <a:ext uri="{A12FA001-AC4F-418D-AE19-62706E023703}">
                      <ahyp:hlinkClr val="tx"/>
                    </a:ext>
                  </a:extLst>
                </a:hlinkClick>
              </a:rPr>
              <a:t>Xu Zheng</a:t>
            </a:r>
            <a:r>
              <a:rPr lang="en-GB" sz="600">
                <a:solidFill>
                  <a:schemeClr val="dk1"/>
                </a:solidFill>
              </a:rPr>
              <a:t>, </a:t>
            </a:r>
            <a:r>
              <a:rPr lang="en-GB" sz="600">
                <a:solidFill>
                  <a:schemeClr val="dk1"/>
                </a:solidFill>
                <a:uFill>
                  <a:noFill/>
                </a:uFill>
                <a:hlinkClick r:id="rId69">
                  <a:extLst>
                    <a:ext uri="{A12FA001-AC4F-418D-AE19-62706E023703}">
                      <ahyp:hlinkClr val="tx"/>
                    </a:ext>
                  </a:extLst>
                </a:hlinkClick>
              </a:rPr>
              <a:t>Weihao Zhuang</a:t>
            </a:r>
            <a:r>
              <a:rPr lang="en-GB" sz="600">
                <a:solidFill>
                  <a:schemeClr val="dk1"/>
                </a:solidFill>
              </a:rPr>
              <a:t>, </a:t>
            </a:r>
            <a:r>
              <a:rPr lang="en-GB" sz="600">
                <a:solidFill>
                  <a:schemeClr val="dk1"/>
                </a:solidFill>
                <a:uFill>
                  <a:noFill/>
                </a:uFill>
                <a:hlinkClick r:id="rId70">
                  <a:extLst>
                    <a:ext uri="{A12FA001-AC4F-418D-AE19-62706E023703}">
                      <ahyp:hlinkClr val="tx"/>
                    </a:ext>
                  </a:extLst>
                </a:hlinkClick>
              </a:rPr>
              <a:t>YingPing He</a:t>
            </a:r>
            <a:r>
              <a:rPr lang="en-GB" sz="600">
                <a:solidFill>
                  <a:schemeClr val="dk1"/>
                </a:solidFill>
              </a:rPr>
              <a:t>, </a:t>
            </a:r>
            <a:r>
              <a:rPr lang="en-GB" sz="600">
                <a:solidFill>
                  <a:schemeClr val="dk1"/>
                </a:solidFill>
                <a:uFill>
                  <a:noFill/>
                </a:uFill>
                <a:hlinkClick r:id="rId71">
                  <a:extLst>
                    <a:ext uri="{A12FA001-AC4F-418D-AE19-62706E023703}">
                      <ahyp:hlinkClr val="tx"/>
                    </a:ext>
                  </a:extLst>
                </a:hlinkClick>
              </a:rPr>
              <a:t>Tian Liu</a:t>
            </a:r>
            <a:r>
              <a:rPr lang="en-GB" sz="600">
                <a:solidFill>
                  <a:schemeClr val="dk1"/>
                </a:solidFill>
              </a:rPr>
              <a:t>, </a:t>
            </a:r>
            <a:r>
              <a:rPr lang="en-GB" sz="600">
                <a:solidFill>
                  <a:schemeClr val="dk1"/>
                </a:solidFill>
                <a:uFill>
                  <a:noFill/>
                </a:uFill>
                <a:hlinkClick r:id="rId72">
                  <a:extLst>
                    <a:ext uri="{A12FA001-AC4F-418D-AE19-62706E023703}">
                      <ahyp:hlinkClr val="tx"/>
                    </a:ext>
                  </a:extLst>
                </a:hlinkClick>
              </a:rPr>
              <a:t>Yong Yang</a:t>
            </a:r>
            <a:r>
              <a:rPr lang="en-GB" sz="600">
                <a:solidFill>
                  <a:schemeClr val="dk1"/>
                </a:solidFill>
              </a:rPr>
              <a:t>, </a:t>
            </a:r>
            <a:r>
              <a:rPr lang="en-GB" sz="600">
                <a:solidFill>
                  <a:schemeClr val="dk1"/>
                </a:solidFill>
                <a:uFill>
                  <a:noFill/>
                </a:uFill>
                <a:hlinkClick r:id="rId73">
                  <a:extLst>
                    <a:ext uri="{A12FA001-AC4F-418D-AE19-62706E023703}">
                      <ahyp:hlinkClr val="tx"/>
                    </a:ext>
                  </a:extLst>
                </a:hlinkClick>
              </a:rPr>
              <a:t>Di Wang</a:t>
            </a:r>
            <a:r>
              <a:rPr lang="en-GB" sz="600">
                <a:solidFill>
                  <a:schemeClr val="dk1"/>
                </a:solidFill>
              </a:rPr>
              <a:t>, </a:t>
            </a:r>
            <a:r>
              <a:rPr lang="en-GB" sz="600">
                <a:solidFill>
                  <a:schemeClr val="dk1"/>
                </a:solidFill>
                <a:uFill>
                  <a:noFill/>
                </a:uFill>
                <a:hlinkClick r:id="rId74">
                  <a:extLst>
                    <a:ext uri="{A12FA001-AC4F-418D-AE19-62706E023703}">
                      <ahyp:hlinkClr val="tx"/>
                    </a:ext>
                  </a:extLst>
                </a:hlinkClick>
              </a:rPr>
              <a:t>Yuhong Liu</a:t>
            </a:r>
            <a:r>
              <a:rPr lang="en-GB" sz="600">
                <a:solidFill>
                  <a:schemeClr val="dk1"/>
                </a:solidFill>
              </a:rPr>
              <a:t>, </a:t>
            </a:r>
            <a:r>
              <a:rPr lang="en-GB" sz="600">
                <a:solidFill>
                  <a:schemeClr val="dk1"/>
                </a:solidFill>
                <a:uFill>
                  <a:noFill/>
                </a:uFill>
                <a:hlinkClick r:id="rId75">
                  <a:extLst>
                    <a:ext uri="{A12FA001-AC4F-418D-AE19-62706E023703}">
                      <ahyp:hlinkClr val="tx"/>
                    </a:ext>
                  </a:extLst>
                </a:hlinkClick>
              </a:rPr>
              <a:t>Jie Jiang</a:t>
            </a:r>
            <a:r>
              <a:rPr lang="en-GB" sz="600">
                <a:solidFill>
                  <a:schemeClr val="dk1"/>
                </a:solidFill>
              </a:rPr>
              <a:t>, </a:t>
            </a:r>
            <a:r>
              <a:rPr lang="en-GB" sz="600">
                <a:solidFill>
                  <a:schemeClr val="dk1"/>
                </a:solidFill>
                <a:uFill>
                  <a:noFill/>
                </a:uFill>
                <a:hlinkClick r:id="rId76">
                  <a:extLst>
                    <a:ext uri="{A12FA001-AC4F-418D-AE19-62706E023703}">
                      <ahyp:hlinkClr val="tx"/>
                    </a:ext>
                  </a:extLst>
                </a:hlinkClick>
              </a:rPr>
              <a:t>Jingwei Huang</a:t>
            </a:r>
            <a:r>
              <a:rPr lang="en-GB" sz="600">
                <a:solidFill>
                  <a:schemeClr val="dk1"/>
                </a:solidFill>
              </a:rPr>
              <a:t>, </a:t>
            </a:r>
            <a:r>
              <a:rPr lang="en-GB" sz="600">
                <a:solidFill>
                  <a:schemeClr val="dk1"/>
                </a:solidFill>
                <a:uFill>
                  <a:noFill/>
                </a:uFill>
                <a:hlinkClick r:id="rId77">
                  <a:extLst>
                    <a:ext uri="{A12FA001-AC4F-418D-AE19-62706E023703}">
                      <ahyp:hlinkClr val="tx"/>
                    </a:ext>
                  </a:extLst>
                </a:hlinkClick>
              </a:rPr>
              <a:t>Chunchao Guo</a:t>
            </a:r>
            <a:r>
              <a:rPr lang="en-GB" sz="600">
                <a:solidFill>
                  <a:schemeClr val="dk1"/>
                </a:solidFill>
              </a:rPr>
              <a:t>. Hunyuan3D 2.0: Scaling Diffusion Models for High Resolution Textured 3D Assets Generation, </a:t>
            </a:r>
            <a:r>
              <a:rPr lang="en-GB" sz="600">
                <a:solidFill>
                  <a:schemeClr val="dk1"/>
                </a:solidFill>
                <a:uFill>
                  <a:noFill/>
                </a:uFill>
                <a:hlinkClick r:id="rId78">
                  <a:extLst>
                    <a:ext uri="{A12FA001-AC4F-418D-AE19-62706E023703}">
                      <ahyp:hlinkClr val="tx"/>
                    </a:ext>
                  </a:extLst>
                </a:hlinkClick>
              </a:rPr>
              <a:t>arXiv:2501.12202</a:t>
            </a:r>
            <a:r>
              <a:rPr lang="en-GB" sz="600">
                <a:solidFill>
                  <a:schemeClr val="dk1"/>
                </a:solidFill>
              </a:rPr>
              <a:t> </a:t>
            </a:r>
            <a:endParaRPr sz="1000"/>
          </a:p>
        </p:txBody>
      </p:sp>
      <p:sp>
        <p:nvSpPr>
          <p:cNvPr id="804" name="Google Shape;804;p66"/>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E</a:t>
            </a:r>
            <a:r>
              <a:rPr b="1" lang="en-GB" sz="1400">
                <a:solidFill>
                  <a:schemeClr val="lt2"/>
                </a:solidFill>
              </a:rPr>
              <a:t>xperiment</a:t>
            </a:r>
            <a:r>
              <a:rPr b="1" lang="en-GB" sz="1400">
                <a:solidFill>
                  <a:schemeClr val="lt2"/>
                </a:solidFill>
              </a:rPr>
              <a:t> on different models</a:t>
            </a:r>
            <a:endParaRPr sz="500">
              <a:solidFill>
                <a:schemeClr val="accent1"/>
              </a:solidFill>
              <a:latin typeface="Arial"/>
              <a:ea typeface="Arial"/>
              <a:cs typeface="Arial"/>
              <a:sym typeface="Arial"/>
            </a:endParaRPr>
          </a:p>
        </p:txBody>
      </p:sp>
      <p:sp>
        <p:nvSpPr>
          <p:cNvPr id="805" name="Google Shape;805;p66"/>
          <p:cNvSpPr/>
          <p:nvPr/>
        </p:nvSpPr>
        <p:spPr>
          <a:xfrm>
            <a:off x="1476025" y="2194228"/>
            <a:ext cx="1790700" cy="8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same </a:t>
            </a:r>
            <a:endParaRPr>
              <a:solidFill>
                <a:schemeClr val="lt1"/>
              </a:solidFill>
            </a:endParaRPr>
          </a:p>
          <a:p>
            <a:pPr indent="0" lvl="0" marL="0" rtl="0" algn="ctr">
              <a:spcBef>
                <a:spcPts val="0"/>
              </a:spcBef>
              <a:spcAft>
                <a:spcPts val="0"/>
              </a:spcAft>
              <a:buNone/>
            </a:pPr>
            <a:r>
              <a:rPr lang="en-GB">
                <a:solidFill>
                  <a:schemeClr val="lt1"/>
                </a:solidFill>
              </a:rPr>
              <a:t>Preprocessed</a:t>
            </a:r>
            <a:endParaRPr>
              <a:solidFill>
                <a:schemeClr val="lt1"/>
              </a:solidFill>
            </a:endParaRPr>
          </a:p>
          <a:p>
            <a:pPr indent="0" lvl="0" marL="0" rtl="0" algn="ctr">
              <a:spcBef>
                <a:spcPts val="0"/>
              </a:spcBef>
              <a:spcAft>
                <a:spcPts val="0"/>
              </a:spcAft>
              <a:buNone/>
            </a:pPr>
            <a:r>
              <a:rPr lang="en-GB">
                <a:solidFill>
                  <a:schemeClr val="lt1"/>
                </a:solidFill>
              </a:rPr>
              <a:t>image</a:t>
            </a:r>
            <a:endParaRPr>
              <a:solidFill>
                <a:schemeClr val="lt1"/>
              </a:solidFill>
            </a:endParaRPr>
          </a:p>
        </p:txBody>
      </p:sp>
      <p:sp>
        <p:nvSpPr>
          <p:cNvPr id="806" name="Google Shape;806;p66"/>
          <p:cNvSpPr/>
          <p:nvPr/>
        </p:nvSpPr>
        <p:spPr>
          <a:xfrm>
            <a:off x="3677125" y="2194228"/>
            <a:ext cx="1790700" cy="8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different generation model</a:t>
            </a:r>
            <a:endParaRPr>
              <a:solidFill>
                <a:schemeClr val="lt1"/>
              </a:solidFill>
            </a:endParaRPr>
          </a:p>
        </p:txBody>
      </p:sp>
      <p:sp>
        <p:nvSpPr>
          <p:cNvPr id="807" name="Google Shape;807;p66"/>
          <p:cNvSpPr/>
          <p:nvPr/>
        </p:nvSpPr>
        <p:spPr>
          <a:xfrm>
            <a:off x="5878225" y="2194228"/>
            <a:ext cx="1790700" cy="8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compare</a:t>
            </a:r>
            <a:endParaRPr>
              <a:solidFill>
                <a:schemeClr val="lt1"/>
              </a:solidFill>
            </a:endParaRPr>
          </a:p>
        </p:txBody>
      </p:sp>
      <p:cxnSp>
        <p:nvCxnSpPr>
          <p:cNvPr id="808" name="Google Shape;808;p66"/>
          <p:cNvCxnSpPr>
            <a:stCxn id="805" idx="3"/>
            <a:endCxn id="806" idx="1"/>
          </p:cNvCxnSpPr>
          <p:nvPr/>
        </p:nvCxnSpPr>
        <p:spPr>
          <a:xfrm>
            <a:off x="3266725" y="2596828"/>
            <a:ext cx="410400" cy="0"/>
          </a:xfrm>
          <a:prstGeom prst="straightConnector1">
            <a:avLst/>
          </a:prstGeom>
          <a:noFill/>
          <a:ln cap="flat" cmpd="sng" w="9525">
            <a:solidFill>
              <a:schemeClr val="dk2"/>
            </a:solidFill>
            <a:prstDash val="solid"/>
            <a:round/>
            <a:headEnd len="med" w="med" type="none"/>
            <a:tailEnd len="med" w="med" type="triangle"/>
          </a:ln>
        </p:spPr>
      </p:cxnSp>
      <p:cxnSp>
        <p:nvCxnSpPr>
          <p:cNvPr id="809" name="Google Shape;809;p66"/>
          <p:cNvCxnSpPr>
            <a:stCxn id="806" idx="3"/>
            <a:endCxn id="807" idx="1"/>
          </p:cNvCxnSpPr>
          <p:nvPr/>
        </p:nvCxnSpPr>
        <p:spPr>
          <a:xfrm>
            <a:off x="5467825" y="2596828"/>
            <a:ext cx="410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7"/>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3D generation model</a:t>
            </a:r>
            <a:endParaRPr sz="1600">
              <a:solidFill>
                <a:schemeClr val="accent1"/>
              </a:solidFill>
              <a:latin typeface="Arial"/>
              <a:ea typeface="Arial"/>
              <a:cs typeface="Arial"/>
              <a:sym typeface="Arial"/>
            </a:endParaRPr>
          </a:p>
        </p:txBody>
      </p:sp>
      <p:sp>
        <p:nvSpPr>
          <p:cNvPr id="815" name="Google Shape;815;p67"/>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816" name="Google Shape;816;p67"/>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817" name="Google Shape;817;p67"/>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18" name="Google Shape;818;p67"/>
          <p:cNvSpPr txBox="1"/>
          <p:nvPr/>
        </p:nvSpPr>
        <p:spPr>
          <a:xfrm>
            <a:off x="0" y="0"/>
            <a:ext cx="3000000" cy="3387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45000"/>
              </a:lnSpc>
              <a:spcBef>
                <a:spcPts val="0"/>
              </a:spcBef>
              <a:spcAft>
                <a:spcPts val="0"/>
              </a:spcAft>
              <a:buNone/>
            </a:pPr>
            <a:r>
              <a:t/>
            </a:r>
            <a:endParaRPr sz="1000">
              <a:solidFill>
                <a:srgbClr val="0A3069"/>
              </a:solidFill>
              <a:highlight>
                <a:srgbClr val="F6F8FA"/>
              </a:highlight>
              <a:latin typeface="Courier New"/>
              <a:ea typeface="Courier New"/>
              <a:cs typeface="Courier New"/>
              <a:sym typeface="Courier New"/>
            </a:endParaRPr>
          </a:p>
        </p:txBody>
      </p:sp>
      <p:sp>
        <p:nvSpPr>
          <p:cNvPr id="819" name="Google Shape;819;p67"/>
          <p:cNvSpPr txBox="1"/>
          <p:nvPr/>
        </p:nvSpPr>
        <p:spPr>
          <a:xfrm>
            <a:off x="216000" y="4250475"/>
            <a:ext cx="9099600" cy="223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00">
                <a:solidFill>
                  <a:schemeClr val="dk1"/>
                </a:solidFill>
              </a:rPr>
              <a:t>Xu, Jiale and Cheng, Weihao and Gao, Yiming and Wang, Xintao and Gao, Shenghua and Shan, Ying. InstantMesh: Efficient 3D Mesh Generation from a Single Image with Sparse-view Large Reconstruction Models,arXiv preprint arXiv:2404.07191,2024</a:t>
            </a:r>
            <a:endParaRPr sz="400">
              <a:solidFill>
                <a:schemeClr val="dk1"/>
              </a:solidFill>
            </a:endParaRPr>
          </a:p>
          <a:p>
            <a:pPr indent="0" lvl="0" marL="0" rtl="0" algn="l">
              <a:spcBef>
                <a:spcPts val="100"/>
              </a:spcBef>
              <a:spcAft>
                <a:spcPts val="0"/>
              </a:spcAft>
              <a:buNone/>
            </a:pPr>
            <a:r>
              <a:rPr lang="en-GB" sz="400">
                <a:solidFill>
                  <a:schemeClr val="dk1"/>
                </a:solidFill>
                <a:uFill>
                  <a:noFill/>
                </a:uFill>
                <a:hlinkClick r:id="rId4">
                  <a:extLst>
                    <a:ext uri="{A12FA001-AC4F-418D-AE19-62706E023703}">
                      <ahyp:hlinkClr val="tx"/>
                    </a:ext>
                  </a:extLst>
                </a:hlinkClick>
              </a:rPr>
              <a:t>Zibo Zhao</a:t>
            </a:r>
            <a:r>
              <a:rPr lang="en-GB" sz="400">
                <a:solidFill>
                  <a:schemeClr val="dk1"/>
                </a:solidFill>
              </a:rPr>
              <a:t>, </a:t>
            </a:r>
            <a:r>
              <a:rPr lang="en-GB" sz="400">
                <a:solidFill>
                  <a:schemeClr val="dk1"/>
                </a:solidFill>
                <a:uFill>
                  <a:noFill/>
                </a:uFill>
                <a:hlinkClick r:id="rId5">
                  <a:extLst>
                    <a:ext uri="{A12FA001-AC4F-418D-AE19-62706E023703}">
                      <ahyp:hlinkClr val="tx"/>
                    </a:ext>
                  </a:extLst>
                </a:hlinkClick>
              </a:rPr>
              <a:t>Zeqiang Lai</a:t>
            </a:r>
            <a:r>
              <a:rPr lang="en-GB" sz="400">
                <a:solidFill>
                  <a:schemeClr val="dk1"/>
                </a:solidFill>
              </a:rPr>
              <a:t>, </a:t>
            </a:r>
            <a:r>
              <a:rPr lang="en-GB" sz="400">
                <a:solidFill>
                  <a:schemeClr val="dk1"/>
                </a:solidFill>
                <a:uFill>
                  <a:noFill/>
                </a:uFill>
                <a:hlinkClick r:id="rId6">
                  <a:extLst>
                    <a:ext uri="{A12FA001-AC4F-418D-AE19-62706E023703}">
                      <ahyp:hlinkClr val="tx"/>
                    </a:ext>
                  </a:extLst>
                </a:hlinkClick>
              </a:rPr>
              <a:t>Qingxiang Lin</a:t>
            </a:r>
            <a:r>
              <a:rPr lang="en-GB" sz="400">
                <a:solidFill>
                  <a:schemeClr val="dk1"/>
                </a:solidFill>
              </a:rPr>
              <a:t>, </a:t>
            </a:r>
            <a:r>
              <a:rPr lang="en-GB" sz="400">
                <a:solidFill>
                  <a:schemeClr val="dk1"/>
                </a:solidFill>
                <a:uFill>
                  <a:noFill/>
                </a:uFill>
                <a:hlinkClick r:id="rId7">
                  <a:extLst>
                    <a:ext uri="{A12FA001-AC4F-418D-AE19-62706E023703}">
                      <ahyp:hlinkClr val="tx"/>
                    </a:ext>
                  </a:extLst>
                </a:hlinkClick>
              </a:rPr>
              <a:t>Yunfei Zhao</a:t>
            </a:r>
            <a:r>
              <a:rPr lang="en-GB" sz="400">
                <a:solidFill>
                  <a:schemeClr val="dk1"/>
                </a:solidFill>
              </a:rPr>
              <a:t>, </a:t>
            </a:r>
            <a:r>
              <a:rPr lang="en-GB" sz="400">
                <a:solidFill>
                  <a:schemeClr val="dk1"/>
                </a:solidFill>
                <a:uFill>
                  <a:noFill/>
                </a:uFill>
                <a:hlinkClick r:id="rId8">
                  <a:extLst>
                    <a:ext uri="{A12FA001-AC4F-418D-AE19-62706E023703}">
                      <ahyp:hlinkClr val="tx"/>
                    </a:ext>
                  </a:extLst>
                </a:hlinkClick>
              </a:rPr>
              <a:t>Haolin Liu</a:t>
            </a:r>
            <a:r>
              <a:rPr lang="en-GB" sz="400">
                <a:solidFill>
                  <a:schemeClr val="dk1"/>
                </a:solidFill>
              </a:rPr>
              <a:t>, </a:t>
            </a:r>
            <a:r>
              <a:rPr lang="en-GB" sz="400">
                <a:solidFill>
                  <a:schemeClr val="dk1"/>
                </a:solidFill>
                <a:uFill>
                  <a:noFill/>
                </a:uFill>
                <a:hlinkClick r:id="rId9">
                  <a:extLst>
                    <a:ext uri="{A12FA001-AC4F-418D-AE19-62706E023703}">
                      <ahyp:hlinkClr val="tx"/>
                    </a:ext>
                  </a:extLst>
                </a:hlinkClick>
              </a:rPr>
              <a:t>Shuhui Yang</a:t>
            </a:r>
            <a:r>
              <a:rPr lang="en-GB" sz="400">
                <a:solidFill>
                  <a:schemeClr val="dk1"/>
                </a:solidFill>
              </a:rPr>
              <a:t>, </a:t>
            </a:r>
            <a:r>
              <a:rPr lang="en-GB" sz="400">
                <a:solidFill>
                  <a:schemeClr val="dk1"/>
                </a:solidFill>
                <a:uFill>
                  <a:noFill/>
                </a:uFill>
                <a:hlinkClick r:id="rId10">
                  <a:extLst>
                    <a:ext uri="{A12FA001-AC4F-418D-AE19-62706E023703}">
                      <ahyp:hlinkClr val="tx"/>
                    </a:ext>
                  </a:extLst>
                </a:hlinkClick>
              </a:rPr>
              <a:t>Yifei Feng</a:t>
            </a:r>
            <a:r>
              <a:rPr lang="en-GB" sz="400">
                <a:solidFill>
                  <a:schemeClr val="dk1"/>
                </a:solidFill>
              </a:rPr>
              <a:t>, </a:t>
            </a:r>
            <a:r>
              <a:rPr lang="en-GB" sz="400">
                <a:solidFill>
                  <a:schemeClr val="dk1"/>
                </a:solidFill>
                <a:uFill>
                  <a:noFill/>
                </a:uFill>
                <a:hlinkClick r:id="rId11">
                  <a:extLst>
                    <a:ext uri="{A12FA001-AC4F-418D-AE19-62706E023703}">
                      <ahyp:hlinkClr val="tx"/>
                    </a:ext>
                  </a:extLst>
                </a:hlinkClick>
              </a:rPr>
              <a:t>Mingxin Yang</a:t>
            </a:r>
            <a:r>
              <a:rPr lang="en-GB" sz="400">
                <a:solidFill>
                  <a:schemeClr val="dk1"/>
                </a:solidFill>
              </a:rPr>
              <a:t>, </a:t>
            </a:r>
            <a:r>
              <a:rPr lang="en-GB" sz="400">
                <a:solidFill>
                  <a:schemeClr val="dk1"/>
                </a:solidFill>
                <a:uFill>
                  <a:noFill/>
                </a:uFill>
                <a:hlinkClick r:id="rId12">
                  <a:extLst>
                    <a:ext uri="{A12FA001-AC4F-418D-AE19-62706E023703}">
                      <ahyp:hlinkClr val="tx"/>
                    </a:ext>
                  </a:extLst>
                </a:hlinkClick>
              </a:rPr>
              <a:t>Sheng Zhang</a:t>
            </a:r>
            <a:r>
              <a:rPr lang="en-GB" sz="400">
                <a:solidFill>
                  <a:schemeClr val="dk1"/>
                </a:solidFill>
              </a:rPr>
              <a:t>, </a:t>
            </a:r>
            <a:r>
              <a:rPr lang="en-GB" sz="400">
                <a:solidFill>
                  <a:schemeClr val="dk1"/>
                </a:solidFill>
                <a:uFill>
                  <a:noFill/>
                </a:uFill>
                <a:hlinkClick r:id="rId13">
                  <a:extLst>
                    <a:ext uri="{A12FA001-AC4F-418D-AE19-62706E023703}">
                      <ahyp:hlinkClr val="tx"/>
                    </a:ext>
                  </a:extLst>
                </a:hlinkClick>
              </a:rPr>
              <a:t>Xianghui Yang</a:t>
            </a:r>
            <a:r>
              <a:rPr lang="en-GB" sz="400">
                <a:solidFill>
                  <a:schemeClr val="dk1"/>
                </a:solidFill>
              </a:rPr>
              <a:t>, </a:t>
            </a:r>
            <a:r>
              <a:rPr lang="en-GB" sz="400">
                <a:solidFill>
                  <a:schemeClr val="dk1"/>
                </a:solidFill>
                <a:uFill>
                  <a:noFill/>
                </a:uFill>
                <a:hlinkClick r:id="rId14">
                  <a:extLst>
                    <a:ext uri="{A12FA001-AC4F-418D-AE19-62706E023703}">
                      <ahyp:hlinkClr val="tx"/>
                    </a:ext>
                  </a:extLst>
                </a:hlinkClick>
              </a:rPr>
              <a:t>Huiwen Shi</a:t>
            </a:r>
            <a:r>
              <a:rPr lang="en-GB" sz="400">
                <a:solidFill>
                  <a:schemeClr val="dk1"/>
                </a:solidFill>
              </a:rPr>
              <a:t>, </a:t>
            </a:r>
            <a:r>
              <a:rPr lang="en-GB" sz="400">
                <a:solidFill>
                  <a:schemeClr val="dk1"/>
                </a:solidFill>
                <a:uFill>
                  <a:noFill/>
                </a:uFill>
                <a:hlinkClick r:id="rId15">
                  <a:extLst>
                    <a:ext uri="{A12FA001-AC4F-418D-AE19-62706E023703}">
                      <ahyp:hlinkClr val="tx"/>
                    </a:ext>
                  </a:extLst>
                </a:hlinkClick>
              </a:rPr>
              <a:t>Sicong Liu</a:t>
            </a:r>
            <a:r>
              <a:rPr lang="en-GB" sz="400">
                <a:solidFill>
                  <a:schemeClr val="dk1"/>
                </a:solidFill>
              </a:rPr>
              <a:t>, </a:t>
            </a:r>
            <a:r>
              <a:rPr lang="en-GB" sz="400">
                <a:solidFill>
                  <a:schemeClr val="dk1"/>
                </a:solidFill>
                <a:uFill>
                  <a:noFill/>
                </a:uFill>
                <a:hlinkClick r:id="rId16">
                  <a:extLst>
                    <a:ext uri="{A12FA001-AC4F-418D-AE19-62706E023703}">
                      <ahyp:hlinkClr val="tx"/>
                    </a:ext>
                  </a:extLst>
                </a:hlinkClick>
              </a:rPr>
              <a:t>Junta Wu</a:t>
            </a:r>
            <a:r>
              <a:rPr lang="en-GB" sz="400">
                <a:solidFill>
                  <a:schemeClr val="dk1"/>
                </a:solidFill>
              </a:rPr>
              <a:t>, </a:t>
            </a:r>
            <a:r>
              <a:rPr lang="en-GB" sz="400">
                <a:solidFill>
                  <a:schemeClr val="dk1"/>
                </a:solidFill>
                <a:uFill>
                  <a:noFill/>
                </a:uFill>
                <a:hlinkClick r:id="rId17">
                  <a:extLst>
                    <a:ext uri="{A12FA001-AC4F-418D-AE19-62706E023703}">
                      <ahyp:hlinkClr val="tx"/>
                    </a:ext>
                  </a:extLst>
                </a:hlinkClick>
              </a:rPr>
              <a:t>Yihang Lian</a:t>
            </a:r>
            <a:r>
              <a:rPr lang="en-GB" sz="400">
                <a:solidFill>
                  <a:schemeClr val="dk1"/>
                </a:solidFill>
              </a:rPr>
              <a:t>, </a:t>
            </a:r>
            <a:r>
              <a:rPr lang="en-GB" sz="400">
                <a:solidFill>
                  <a:schemeClr val="dk1"/>
                </a:solidFill>
                <a:uFill>
                  <a:noFill/>
                </a:uFill>
                <a:hlinkClick r:id="rId18">
                  <a:extLst>
                    <a:ext uri="{A12FA001-AC4F-418D-AE19-62706E023703}">
                      <ahyp:hlinkClr val="tx"/>
                    </a:ext>
                  </a:extLst>
                </a:hlinkClick>
              </a:rPr>
              <a:t>Fan Yang</a:t>
            </a:r>
            <a:r>
              <a:rPr lang="en-GB" sz="400">
                <a:solidFill>
                  <a:schemeClr val="dk1"/>
                </a:solidFill>
              </a:rPr>
              <a:t>, </a:t>
            </a:r>
            <a:r>
              <a:rPr lang="en-GB" sz="400">
                <a:solidFill>
                  <a:schemeClr val="dk1"/>
                </a:solidFill>
                <a:uFill>
                  <a:noFill/>
                </a:uFill>
                <a:hlinkClick r:id="rId19">
                  <a:extLst>
                    <a:ext uri="{A12FA001-AC4F-418D-AE19-62706E023703}">
                      <ahyp:hlinkClr val="tx"/>
                    </a:ext>
                  </a:extLst>
                </a:hlinkClick>
              </a:rPr>
              <a:t>Ruining Tang</a:t>
            </a:r>
            <a:r>
              <a:rPr lang="en-GB" sz="400">
                <a:solidFill>
                  <a:schemeClr val="dk1"/>
                </a:solidFill>
              </a:rPr>
              <a:t>, </a:t>
            </a:r>
            <a:r>
              <a:rPr lang="en-GB" sz="400">
                <a:solidFill>
                  <a:schemeClr val="dk1"/>
                </a:solidFill>
                <a:uFill>
                  <a:noFill/>
                </a:uFill>
                <a:hlinkClick r:id="rId20">
                  <a:extLst>
                    <a:ext uri="{A12FA001-AC4F-418D-AE19-62706E023703}">
                      <ahyp:hlinkClr val="tx"/>
                    </a:ext>
                  </a:extLst>
                </a:hlinkClick>
              </a:rPr>
              <a:t>Zebin He</a:t>
            </a:r>
            <a:r>
              <a:rPr lang="en-GB" sz="400">
                <a:solidFill>
                  <a:schemeClr val="dk1"/>
                </a:solidFill>
              </a:rPr>
              <a:t>, </a:t>
            </a:r>
            <a:r>
              <a:rPr lang="en-GB" sz="400">
                <a:solidFill>
                  <a:schemeClr val="dk1"/>
                </a:solidFill>
                <a:uFill>
                  <a:noFill/>
                </a:uFill>
                <a:hlinkClick r:id="rId21">
                  <a:extLst>
                    <a:ext uri="{A12FA001-AC4F-418D-AE19-62706E023703}">
                      <ahyp:hlinkClr val="tx"/>
                    </a:ext>
                  </a:extLst>
                </a:hlinkClick>
              </a:rPr>
              <a:t>Xinzhou Wang</a:t>
            </a:r>
            <a:r>
              <a:rPr lang="en-GB" sz="400">
                <a:solidFill>
                  <a:schemeClr val="dk1"/>
                </a:solidFill>
              </a:rPr>
              <a:t>, </a:t>
            </a:r>
            <a:r>
              <a:rPr lang="en-GB" sz="400">
                <a:solidFill>
                  <a:schemeClr val="dk1"/>
                </a:solidFill>
                <a:uFill>
                  <a:noFill/>
                </a:uFill>
                <a:hlinkClick r:id="rId22">
                  <a:extLst>
                    <a:ext uri="{A12FA001-AC4F-418D-AE19-62706E023703}">
                      <ahyp:hlinkClr val="tx"/>
                    </a:ext>
                  </a:extLst>
                </a:hlinkClick>
              </a:rPr>
              <a:t>Jian Liu</a:t>
            </a:r>
            <a:r>
              <a:rPr lang="en-GB" sz="400">
                <a:solidFill>
                  <a:schemeClr val="dk1"/>
                </a:solidFill>
              </a:rPr>
              <a:t>, </a:t>
            </a:r>
            <a:r>
              <a:rPr lang="en-GB" sz="400">
                <a:solidFill>
                  <a:schemeClr val="dk1"/>
                </a:solidFill>
                <a:uFill>
                  <a:noFill/>
                </a:uFill>
                <a:hlinkClick r:id="rId23">
                  <a:extLst>
                    <a:ext uri="{A12FA001-AC4F-418D-AE19-62706E023703}">
                      <ahyp:hlinkClr val="tx"/>
                    </a:ext>
                  </a:extLst>
                </a:hlinkClick>
              </a:rPr>
              <a:t>Xuhui Zuo</a:t>
            </a:r>
            <a:r>
              <a:rPr lang="en-GB" sz="400">
                <a:solidFill>
                  <a:schemeClr val="dk1"/>
                </a:solidFill>
              </a:rPr>
              <a:t>, </a:t>
            </a:r>
            <a:r>
              <a:rPr lang="en-GB" sz="400">
                <a:solidFill>
                  <a:schemeClr val="dk1"/>
                </a:solidFill>
                <a:uFill>
                  <a:noFill/>
                </a:uFill>
                <a:hlinkClick r:id="rId24">
                  <a:extLst>
                    <a:ext uri="{A12FA001-AC4F-418D-AE19-62706E023703}">
                      <ahyp:hlinkClr val="tx"/>
                    </a:ext>
                  </a:extLst>
                </a:hlinkClick>
              </a:rPr>
              <a:t>Zhuo Chen</a:t>
            </a:r>
            <a:r>
              <a:rPr lang="en-GB" sz="400">
                <a:solidFill>
                  <a:schemeClr val="dk1"/>
                </a:solidFill>
              </a:rPr>
              <a:t>, </a:t>
            </a:r>
            <a:r>
              <a:rPr lang="en-GB" sz="400">
                <a:solidFill>
                  <a:schemeClr val="dk1"/>
                </a:solidFill>
                <a:uFill>
                  <a:noFill/>
                </a:uFill>
                <a:hlinkClick r:id="rId25">
                  <a:extLst>
                    <a:ext uri="{A12FA001-AC4F-418D-AE19-62706E023703}">
                      <ahyp:hlinkClr val="tx"/>
                    </a:ext>
                  </a:extLst>
                </a:hlinkClick>
              </a:rPr>
              <a:t>Biwen Lei</a:t>
            </a:r>
            <a:r>
              <a:rPr lang="en-GB" sz="400">
                <a:solidFill>
                  <a:schemeClr val="dk1"/>
                </a:solidFill>
              </a:rPr>
              <a:t>, </a:t>
            </a:r>
            <a:r>
              <a:rPr lang="en-GB" sz="400">
                <a:solidFill>
                  <a:schemeClr val="dk1"/>
                </a:solidFill>
                <a:uFill>
                  <a:noFill/>
                </a:uFill>
                <a:hlinkClick r:id="rId26">
                  <a:extLst>
                    <a:ext uri="{A12FA001-AC4F-418D-AE19-62706E023703}">
                      <ahyp:hlinkClr val="tx"/>
                    </a:ext>
                  </a:extLst>
                </a:hlinkClick>
              </a:rPr>
              <a:t>Haohan Weng</a:t>
            </a:r>
            <a:r>
              <a:rPr lang="en-GB" sz="400">
                <a:solidFill>
                  <a:schemeClr val="dk1"/>
                </a:solidFill>
              </a:rPr>
              <a:t>, </a:t>
            </a:r>
            <a:r>
              <a:rPr lang="en-GB" sz="400">
                <a:solidFill>
                  <a:schemeClr val="dk1"/>
                </a:solidFill>
                <a:uFill>
                  <a:noFill/>
                </a:uFill>
                <a:hlinkClick r:id="rId27">
                  <a:extLst>
                    <a:ext uri="{A12FA001-AC4F-418D-AE19-62706E023703}">
                      <ahyp:hlinkClr val="tx"/>
                    </a:ext>
                  </a:extLst>
                </a:hlinkClick>
              </a:rPr>
              <a:t>Jing Xu</a:t>
            </a:r>
            <a:r>
              <a:rPr lang="en-GB" sz="400">
                <a:solidFill>
                  <a:schemeClr val="dk1"/>
                </a:solidFill>
              </a:rPr>
              <a:t>, </a:t>
            </a:r>
            <a:r>
              <a:rPr lang="en-GB" sz="400">
                <a:solidFill>
                  <a:schemeClr val="dk1"/>
                </a:solidFill>
                <a:uFill>
                  <a:noFill/>
                </a:uFill>
                <a:hlinkClick r:id="rId28">
                  <a:extLst>
                    <a:ext uri="{A12FA001-AC4F-418D-AE19-62706E023703}">
                      <ahyp:hlinkClr val="tx"/>
                    </a:ext>
                  </a:extLst>
                </a:hlinkClick>
              </a:rPr>
              <a:t>Yiling Zhu</a:t>
            </a:r>
            <a:r>
              <a:rPr lang="en-GB" sz="400">
                <a:solidFill>
                  <a:schemeClr val="dk1"/>
                </a:solidFill>
              </a:rPr>
              <a:t>, </a:t>
            </a:r>
            <a:r>
              <a:rPr lang="en-GB" sz="400">
                <a:solidFill>
                  <a:schemeClr val="dk1"/>
                </a:solidFill>
                <a:uFill>
                  <a:noFill/>
                </a:uFill>
                <a:hlinkClick r:id="rId29">
                  <a:extLst>
                    <a:ext uri="{A12FA001-AC4F-418D-AE19-62706E023703}">
                      <ahyp:hlinkClr val="tx"/>
                    </a:ext>
                  </a:extLst>
                </a:hlinkClick>
              </a:rPr>
              <a:t>Xinhai Liu</a:t>
            </a:r>
            <a:r>
              <a:rPr lang="en-GB" sz="400">
                <a:solidFill>
                  <a:schemeClr val="dk1"/>
                </a:solidFill>
              </a:rPr>
              <a:t>, </a:t>
            </a:r>
            <a:r>
              <a:rPr lang="en-GB" sz="400">
                <a:solidFill>
                  <a:schemeClr val="dk1"/>
                </a:solidFill>
                <a:uFill>
                  <a:noFill/>
                </a:uFill>
                <a:hlinkClick r:id="rId30">
                  <a:extLst>
                    <a:ext uri="{A12FA001-AC4F-418D-AE19-62706E023703}">
                      <ahyp:hlinkClr val="tx"/>
                    </a:ext>
                  </a:extLst>
                </a:hlinkClick>
              </a:rPr>
              <a:t>Lixin Xu</a:t>
            </a:r>
            <a:r>
              <a:rPr lang="en-GB" sz="400">
                <a:solidFill>
                  <a:schemeClr val="dk1"/>
                </a:solidFill>
              </a:rPr>
              <a:t>, </a:t>
            </a:r>
            <a:r>
              <a:rPr lang="en-GB" sz="400">
                <a:solidFill>
                  <a:schemeClr val="dk1"/>
                </a:solidFill>
                <a:uFill>
                  <a:noFill/>
                </a:uFill>
                <a:hlinkClick r:id="rId31">
                  <a:extLst>
                    <a:ext uri="{A12FA001-AC4F-418D-AE19-62706E023703}">
                      <ahyp:hlinkClr val="tx"/>
                    </a:ext>
                  </a:extLst>
                </a:hlinkClick>
              </a:rPr>
              <a:t>Changrong Hu</a:t>
            </a:r>
            <a:r>
              <a:rPr lang="en-GB" sz="400">
                <a:solidFill>
                  <a:schemeClr val="dk1"/>
                </a:solidFill>
              </a:rPr>
              <a:t>, </a:t>
            </a:r>
            <a:r>
              <a:rPr lang="en-GB" sz="400">
                <a:solidFill>
                  <a:schemeClr val="dk1"/>
                </a:solidFill>
                <a:uFill>
                  <a:noFill/>
                </a:uFill>
                <a:hlinkClick r:id="rId32">
                  <a:extLst>
                    <a:ext uri="{A12FA001-AC4F-418D-AE19-62706E023703}">
                      <ahyp:hlinkClr val="tx"/>
                    </a:ext>
                  </a:extLst>
                </a:hlinkClick>
              </a:rPr>
              <a:t>Shaoxiong Yang</a:t>
            </a:r>
            <a:r>
              <a:rPr lang="en-GB" sz="400">
                <a:solidFill>
                  <a:schemeClr val="dk1"/>
                </a:solidFill>
              </a:rPr>
              <a:t>, </a:t>
            </a:r>
            <a:r>
              <a:rPr lang="en-GB" sz="400">
                <a:solidFill>
                  <a:schemeClr val="dk1"/>
                </a:solidFill>
                <a:uFill>
                  <a:noFill/>
                </a:uFill>
                <a:hlinkClick r:id="rId33">
                  <a:extLst>
                    <a:ext uri="{A12FA001-AC4F-418D-AE19-62706E023703}">
                      <ahyp:hlinkClr val="tx"/>
                    </a:ext>
                  </a:extLst>
                </a:hlinkClick>
              </a:rPr>
              <a:t>Song Zhang</a:t>
            </a:r>
            <a:r>
              <a:rPr lang="en-GB" sz="400">
                <a:solidFill>
                  <a:schemeClr val="dk1"/>
                </a:solidFill>
              </a:rPr>
              <a:t>, </a:t>
            </a:r>
            <a:r>
              <a:rPr lang="en-GB" sz="400">
                <a:solidFill>
                  <a:schemeClr val="dk1"/>
                </a:solidFill>
                <a:uFill>
                  <a:noFill/>
                </a:uFill>
                <a:hlinkClick r:id="rId34">
                  <a:extLst>
                    <a:ext uri="{A12FA001-AC4F-418D-AE19-62706E023703}">
                      <ahyp:hlinkClr val="tx"/>
                    </a:ext>
                  </a:extLst>
                </a:hlinkClick>
              </a:rPr>
              <a:t>Yang Liu</a:t>
            </a:r>
            <a:r>
              <a:rPr lang="en-GB" sz="400">
                <a:solidFill>
                  <a:schemeClr val="dk1"/>
                </a:solidFill>
              </a:rPr>
              <a:t>, </a:t>
            </a:r>
            <a:r>
              <a:rPr lang="en-GB" sz="400">
                <a:solidFill>
                  <a:schemeClr val="dk1"/>
                </a:solidFill>
                <a:uFill>
                  <a:noFill/>
                </a:uFill>
                <a:hlinkClick r:id="rId35">
                  <a:extLst>
                    <a:ext uri="{A12FA001-AC4F-418D-AE19-62706E023703}">
                      <ahyp:hlinkClr val="tx"/>
                    </a:ext>
                  </a:extLst>
                </a:hlinkClick>
              </a:rPr>
              <a:t>Tianyu Huang</a:t>
            </a:r>
            <a:r>
              <a:rPr lang="en-GB" sz="400">
                <a:solidFill>
                  <a:schemeClr val="dk1"/>
                </a:solidFill>
              </a:rPr>
              <a:t>, </a:t>
            </a:r>
            <a:r>
              <a:rPr lang="en-GB" sz="400">
                <a:solidFill>
                  <a:schemeClr val="dk1"/>
                </a:solidFill>
                <a:uFill>
                  <a:noFill/>
                </a:uFill>
                <a:hlinkClick r:id="rId36">
                  <a:extLst>
                    <a:ext uri="{A12FA001-AC4F-418D-AE19-62706E023703}">
                      <ahyp:hlinkClr val="tx"/>
                    </a:ext>
                  </a:extLst>
                </a:hlinkClick>
              </a:rPr>
              <a:t>Lifu Wang</a:t>
            </a:r>
            <a:r>
              <a:rPr lang="en-GB" sz="400">
                <a:solidFill>
                  <a:schemeClr val="dk1"/>
                </a:solidFill>
              </a:rPr>
              <a:t>, </a:t>
            </a:r>
            <a:r>
              <a:rPr lang="en-GB" sz="400">
                <a:solidFill>
                  <a:schemeClr val="dk1"/>
                </a:solidFill>
                <a:uFill>
                  <a:noFill/>
                </a:uFill>
                <a:hlinkClick r:id="rId37">
                  <a:extLst>
                    <a:ext uri="{A12FA001-AC4F-418D-AE19-62706E023703}">
                      <ahyp:hlinkClr val="tx"/>
                    </a:ext>
                  </a:extLst>
                </a:hlinkClick>
              </a:rPr>
              <a:t>Jihong Zhang</a:t>
            </a:r>
            <a:r>
              <a:rPr lang="en-GB" sz="400">
                <a:solidFill>
                  <a:schemeClr val="dk1"/>
                </a:solidFill>
              </a:rPr>
              <a:t>, </a:t>
            </a:r>
            <a:r>
              <a:rPr lang="en-GB" sz="400">
                <a:solidFill>
                  <a:schemeClr val="dk1"/>
                </a:solidFill>
                <a:uFill>
                  <a:noFill/>
                </a:uFill>
                <a:hlinkClick r:id="rId38">
                  <a:extLst>
                    <a:ext uri="{A12FA001-AC4F-418D-AE19-62706E023703}">
                      <ahyp:hlinkClr val="tx"/>
                    </a:ext>
                  </a:extLst>
                </a:hlinkClick>
              </a:rPr>
              <a:t>Meng Chen</a:t>
            </a:r>
            <a:r>
              <a:rPr lang="en-GB" sz="400">
                <a:solidFill>
                  <a:schemeClr val="dk1"/>
                </a:solidFill>
              </a:rPr>
              <a:t>, </a:t>
            </a:r>
            <a:r>
              <a:rPr lang="en-GB" sz="400">
                <a:solidFill>
                  <a:schemeClr val="dk1"/>
                </a:solidFill>
                <a:uFill>
                  <a:noFill/>
                </a:uFill>
                <a:hlinkClick r:id="rId39">
                  <a:extLst>
                    <a:ext uri="{A12FA001-AC4F-418D-AE19-62706E023703}">
                      <ahyp:hlinkClr val="tx"/>
                    </a:ext>
                  </a:extLst>
                </a:hlinkClick>
              </a:rPr>
              <a:t>Liang Dong</a:t>
            </a:r>
            <a:r>
              <a:rPr lang="en-GB" sz="400">
                <a:solidFill>
                  <a:schemeClr val="dk1"/>
                </a:solidFill>
              </a:rPr>
              <a:t>, </a:t>
            </a:r>
            <a:r>
              <a:rPr lang="en-GB" sz="400">
                <a:solidFill>
                  <a:schemeClr val="dk1"/>
                </a:solidFill>
                <a:uFill>
                  <a:noFill/>
                </a:uFill>
                <a:hlinkClick r:id="rId40">
                  <a:extLst>
                    <a:ext uri="{A12FA001-AC4F-418D-AE19-62706E023703}">
                      <ahyp:hlinkClr val="tx"/>
                    </a:ext>
                  </a:extLst>
                </a:hlinkClick>
              </a:rPr>
              <a:t>Yiwen Jia</a:t>
            </a:r>
            <a:r>
              <a:rPr lang="en-GB" sz="400">
                <a:solidFill>
                  <a:schemeClr val="dk1"/>
                </a:solidFill>
              </a:rPr>
              <a:t>, </a:t>
            </a:r>
            <a:r>
              <a:rPr lang="en-GB" sz="400">
                <a:solidFill>
                  <a:schemeClr val="dk1"/>
                </a:solidFill>
                <a:uFill>
                  <a:noFill/>
                </a:uFill>
                <a:hlinkClick r:id="rId41">
                  <a:extLst>
                    <a:ext uri="{A12FA001-AC4F-418D-AE19-62706E023703}">
                      <ahyp:hlinkClr val="tx"/>
                    </a:ext>
                  </a:extLst>
                </a:hlinkClick>
              </a:rPr>
              <a:t>Yulin Cai</a:t>
            </a:r>
            <a:r>
              <a:rPr lang="en-GB" sz="400">
                <a:solidFill>
                  <a:schemeClr val="dk1"/>
                </a:solidFill>
              </a:rPr>
              <a:t>, </a:t>
            </a:r>
            <a:r>
              <a:rPr lang="en-GB" sz="400">
                <a:solidFill>
                  <a:schemeClr val="dk1"/>
                </a:solidFill>
                <a:uFill>
                  <a:noFill/>
                </a:uFill>
                <a:hlinkClick r:id="rId42">
                  <a:extLst>
                    <a:ext uri="{A12FA001-AC4F-418D-AE19-62706E023703}">
                      <ahyp:hlinkClr val="tx"/>
                    </a:ext>
                  </a:extLst>
                </a:hlinkClick>
              </a:rPr>
              <a:t>Jiaao Yu</a:t>
            </a:r>
            <a:r>
              <a:rPr lang="en-GB" sz="400">
                <a:solidFill>
                  <a:schemeClr val="dk1"/>
                </a:solidFill>
              </a:rPr>
              <a:t>, </a:t>
            </a:r>
            <a:r>
              <a:rPr lang="en-GB" sz="400">
                <a:solidFill>
                  <a:schemeClr val="dk1"/>
                </a:solidFill>
                <a:uFill>
                  <a:noFill/>
                </a:uFill>
                <a:hlinkClick r:id="rId43">
                  <a:extLst>
                    <a:ext uri="{A12FA001-AC4F-418D-AE19-62706E023703}">
                      <ahyp:hlinkClr val="tx"/>
                    </a:ext>
                  </a:extLst>
                </a:hlinkClick>
              </a:rPr>
              <a:t>Yixuan Tang</a:t>
            </a:r>
            <a:r>
              <a:rPr lang="en-GB" sz="400">
                <a:solidFill>
                  <a:schemeClr val="dk1"/>
                </a:solidFill>
              </a:rPr>
              <a:t>, </a:t>
            </a:r>
            <a:r>
              <a:rPr lang="en-GB" sz="400">
                <a:solidFill>
                  <a:schemeClr val="dk1"/>
                </a:solidFill>
                <a:uFill>
                  <a:noFill/>
                </a:uFill>
                <a:hlinkClick r:id="rId44">
                  <a:extLst>
                    <a:ext uri="{A12FA001-AC4F-418D-AE19-62706E023703}">
                      <ahyp:hlinkClr val="tx"/>
                    </a:ext>
                  </a:extLst>
                </a:hlinkClick>
              </a:rPr>
              <a:t>Hao Zhang</a:t>
            </a:r>
            <a:r>
              <a:rPr lang="en-GB" sz="400">
                <a:solidFill>
                  <a:schemeClr val="dk1"/>
                </a:solidFill>
              </a:rPr>
              <a:t>, </a:t>
            </a:r>
            <a:r>
              <a:rPr lang="en-GB" sz="400">
                <a:solidFill>
                  <a:schemeClr val="dk1"/>
                </a:solidFill>
                <a:uFill>
                  <a:noFill/>
                </a:uFill>
                <a:hlinkClick r:id="rId45">
                  <a:extLst>
                    <a:ext uri="{A12FA001-AC4F-418D-AE19-62706E023703}">
                      <ahyp:hlinkClr val="tx"/>
                    </a:ext>
                  </a:extLst>
                </a:hlinkClick>
              </a:rPr>
              <a:t>Zheng Ye</a:t>
            </a:r>
            <a:r>
              <a:rPr lang="en-GB" sz="400">
                <a:solidFill>
                  <a:schemeClr val="dk1"/>
                </a:solidFill>
              </a:rPr>
              <a:t>, </a:t>
            </a:r>
            <a:r>
              <a:rPr lang="en-GB" sz="400">
                <a:solidFill>
                  <a:schemeClr val="dk1"/>
                </a:solidFill>
                <a:uFill>
                  <a:noFill/>
                </a:uFill>
                <a:hlinkClick r:id="rId46">
                  <a:extLst>
                    <a:ext uri="{A12FA001-AC4F-418D-AE19-62706E023703}">
                      <ahyp:hlinkClr val="tx"/>
                    </a:ext>
                  </a:extLst>
                </a:hlinkClick>
              </a:rPr>
              <a:t>Peng He</a:t>
            </a:r>
            <a:r>
              <a:rPr lang="en-GB" sz="400">
                <a:solidFill>
                  <a:schemeClr val="dk1"/>
                </a:solidFill>
              </a:rPr>
              <a:t>, </a:t>
            </a:r>
            <a:r>
              <a:rPr lang="en-GB" sz="400">
                <a:solidFill>
                  <a:schemeClr val="dk1"/>
                </a:solidFill>
                <a:uFill>
                  <a:noFill/>
                </a:uFill>
                <a:hlinkClick r:id="rId47">
                  <a:extLst>
                    <a:ext uri="{A12FA001-AC4F-418D-AE19-62706E023703}">
                      <ahyp:hlinkClr val="tx"/>
                    </a:ext>
                  </a:extLst>
                </a:hlinkClick>
              </a:rPr>
              <a:t>Runzhou Wu</a:t>
            </a:r>
            <a:r>
              <a:rPr lang="en-GB" sz="400">
                <a:solidFill>
                  <a:schemeClr val="dk1"/>
                </a:solidFill>
              </a:rPr>
              <a:t>, </a:t>
            </a:r>
            <a:r>
              <a:rPr lang="en-GB" sz="400">
                <a:solidFill>
                  <a:schemeClr val="dk1"/>
                </a:solidFill>
                <a:uFill>
                  <a:noFill/>
                </a:uFill>
                <a:hlinkClick r:id="rId48">
                  <a:extLst>
                    <a:ext uri="{A12FA001-AC4F-418D-AE19-62706E023703}">
                      <ahyp:hlinkClr val="tx"/>
                    </a:ext>
                  </a:extLst>
                </a:hlinkClick>
              </a:rPr>
              <a:t>Chao Zhang</a:t>
            </a:r>
            <a:r>
              <a:rPr lang="en-GB" sz="400">
                <a:solidFill>
                  <a:schemeClr val="dk1"/>
                </a:solidFill>
              </a:rPr>
              <a:t>, </a:t>
            </a:r>
            <a:r>
              <a:rPr lang="en-GB" sz="400">
                <a:solidFill>
                  <a:schemeClr val="dk1"/>
                </a:solidFill>
                <a:uFill>
                  <a:noFill/>
                </a:uFill>
                <a:hlinkClick r:id="rId49">
                  <a:extLst>
                    <a:ext uri="{A12FA001-AC4F-418D-AE19-62706E023703}">
                      <ahyp:hlinkClr val="tx"/>
                    </a:ext>
                  </a:extLst>
                </a:hlinkClick>
              </a:rPr>
              <a:t>Yonghao Tan</a:t>
            </a:r>
            <a:r>
              <a:rPr lang="en-GB" sz="400">
                <a:solidFill>
                  <a:schemeClr val="dk1"/>
                </a:solidFill>
              </a:rPr>
              <a:t>, </a:t>
            </a:r>
            <a:r>
              <a:rPr lang="en-GB" sz="400">
                <a:solidFill>
                  <a:schemeClr val="dk1"/>
                </a:solidFill>
                <a:uFill>
                  <a:noFill/>
                </a:uFill>
                <a:hlinkClick r:id="rId50">
                  <a:extLst>
                    <a:ext uri="{A12FA001-AC4F-418D-AE19-62706E023703}">
                      <ahyp:hlinkClr val="tx"/>
                    </a:ext>
                  </a:extLst>
                </a:hlinkClick>
              </a:rPr>
              <a:t>Jie Xiao</a:t>
            </a:r>
            <a:r>
              <a:rPr lang="en-GB" sz="400">
                <a:solidFill>
                  <a:schemeClr val="dk1"/>
                </a:solidFill>
              </a:rPr>
              <a:t>, </a:t>
            </a:r>
            <a:r>
              <a:rPr lang="en-GB" sz="400">
                <a:solidFill>
                  <a:schemeClr val="dk1"/>
                </a:solidFill>
                <a:uFill>
                  <a:noFill/>
                </a:uFill>
                <a:hlinkClick r:id="rId51">
                  <a:extLst>
                    <a:ext uri="{A12FA001-AC4F-418D-AE19-62706E023703}">
                      <ahyp:hlinkClr val="tx"/>
                    </a:ext>
                  </a:extLst>
                </a:hlinkClick>
              </a:rPr>
              <a:t>Yangyu Tao</a:t>
            </a:r>
            <a:r>
              <a:rPr lang="en-GB" sz="400">
                <a:solidFill>
                  <a:schemeClr val="dk1"/>
                </a:solidFill>
              </a:rPr>
              <a:t>, </a:t>
            </a:r>
            <a:r>
              <a:rPr lang="en-GB" sz="400">
                <a:solidFill>
                  <a:schemeClr val="dk1"/>
                </a:solidFill>
                <a:uFill>
                  <a:noFill/>
                </a:uFill>
                <a:hlinkClick r:id="rId52">
                  <a:extLst>
                    <a:ext uri="{A12FA001-AC4F-418D-AE19-62706E023703}">
                      <ahyp:hlinkClr val="tx"/>
                    </a:ext>
                  </a:extLst>
                </a:hlinkClick>
              </a:rPr>
              <a:t>Jianchen Zhu</a:t>
            </a:r>
            <a:r>
              <a:rPr lang="en-GB" sz="400">
                <a:solidFill>
                  <a:schemeClr val="dk1"/>
                </a:solidFill>
              </a:rPr>
              <a:t>, </a:t>
            </a:r>
            <a:r>
              <a:rPr lang="en-GB" sz="400">
                <a:solidFill>
                  <a:schemeClr val="dk1"/>
                </a:solidFill>
                <a:uFill>
                  <a:noFill/>
                </a:uFill>
                <a:hlinkClick r:id="rId53">
                  <a:extLst>
                    <a:ext uri="{A12FA001-AC4F-418D-AE19-62706E023703}">
                      <ahyp:hlinkClr val="tx"/>
                    </a:ext>
                  </a:extLst>
                </a:hlinkClick>
              </a:rPr>
              <a:t>Jinbao Xue</a:t>
            </a:r>
            <a:r>
              <a:rPr lang="en-GB" sz="400">
                <a:solidFill>
                  <a:schemeClr val="dk1"/>
                </a:solidFill>
              </a:rPr>
              <a:t>, </a:t>
            </a:r>
            <a:r>
              <a:rPr lang="en-GB" sz="400">
                <a:solidFill>
                  <a:schemeClr val="dk1"/>
                </a:solidFill>
                <a:uFill>
                  <a:noFill/>
                </a:uFill>
                <a:hlinkClick r:id="rId54">
                  <a:extLst>
                    <a:ext uri="{A12FA001-AC4F-418D-AE19-62706E023703}">
                      <ahyp:hlinkClr val="tx"/>
                    </a:ext>
                  </a:extLst>
                </a:hlinkClick>
              </a:rPr>
              <a:t>Kai Liu</a:t>
            </a:r>
            <a:r>
              <a:rPr lang="en-GB" sz="400">
                <a:solidFill>
                  <a:schemeClr val="dk1"/>
                </a:solidFill>
              </a:rPr>
              <a:t>, </a:t>
            </a:r>
            <a:r>
              <a:rPr lang="en-GB" sz="400">
                <a:solidFill>
                  <a:schemeClr val="dk1"/>
                </a:solidFill>
                <a:uFill>
                  <a:noFill/>
                </a:uFill>
                <a:hlinkClick r:id="rId55">
                  <a:extLst>
                    <a:ext uri="{A12FA001-AC4F-418D-AE19-62706E023703}">
                      <ahyp:hlinkClr val="tx"/>
                    </a:ext>
                  </a:extLst>
                </a:hlinkClick>
              </a:rPr>
              <a:t>Chongqing Zhao</a:t>
            </a:r>
            <a:r>
              <a:rPr lang="en-GB" sz="400">
                <a:solidFill>
                  <a:schemeClr val="dk1"/>
                </a:solidFill>
              </a:rPr>
              <a:t>, </a:t>
            </a:r>
            <a:r>
              <a:rPr lang="en-GB" sz="400">
                <a:solidFill>
                  <a:schemeClr val="dk1"/>
                </a:solidFill>
                <a:uFill>
                  <a:noFill/>
                </a:uFill>
                <a:hlinkClick r:id="rId56">
                  <a:extLst>
                    <a:ext uri="{A12FA001-AC4F-418D-AE19-62706E023703}">
                      <ahyp:hlinkClr val="tx"/>
                    </a:ext>
                  </a:extLst>
                </a:hlinkClick>
              </a:rPr>
              <a:t>Xinming Wu</a:t>
            </a:r>
            <a:r>
              <a:rPr lang="en-GB" sz="400">
                <a:solidFill>
                  <a:schemeClr val="dk1"/>
                </a:solidFill>
              </a:rPr>
              <a:t>, </a:t>
            </a:r>
            <a:r>
              <a:rPr lang="en-GB" sz="400">
                <a:solidFill>
                  <a:schemeClr val="dk1"/>
                </a:solidFill>
                <a:uFill>
                  <a:noFill/>
                </a:uFill>
                <a:hlinkClick r:id="rId57">
                  <a:extLst>
                    <a:ext uri="{A12FA001-AC4F-418D-AE19-62706E023703}">
                      <ahyp:hlinkClr val="tx"/>
                    </a:ext>
                  </a:extLst>
                </a:hlinkClick>
              </a:rPr>
              <a:t>Zhichao Hu</a:t>
            </a:r>
            <a:r>
              <a:rPr lang="en-GB" sz="400">
                <a:solidFill>
                  <a:schemeClr val="dk1"/>
                </a:solidFill>
              </a:rPr>
              <a:t>, </a:t>
            </a:r>
            <a:r>
              <a:rPr lang="en-GB" sz="400">
                <a:solidFill>
                  <a:schemeClr val="dk1"/>
                </a:solidFill>
                <a:uFill>
                  <a:noFill/>
                </a:uFill>
                <a:hlinkClick r:id="rId58">
                  <a:extLst>
                    <a:ext uri="{A12FA001-AC4F-418D-AE19-62706E023703}">
                      <ahyp:hlinkClr val="tx"/>
                    </a:ext>
                  </a:extLst>
                </a:hlinkClick>
              </a:rPr>
              <a:t>Lei Qin</a:t>
            </a:r>
            <a:r>
              <a:rPr lang="en-GB" sz="400">
                <a:solidFill>
                  <a:schemeClr val="dk1"/>
                </a:solidFill>
              </a:rPr>
              <a:t>, </a:t>
            </a:r>
            <a:r>
              <a:rPr lang="en-GB" sz="400">
                <a:solidFill>
                  <a:schemeClr val="dk1"/>
                </a:solidFill>
                <a:uFill>
                  <a:noFill/>
                </a:uFill>
                <a:hlinkClick r:id="rId59">
                  <a:extLst>
                    <a:ext uri="{A12FA001-AC4F-418D-AE19-62706E023703}">
                      <ahyp:hlinkClr val="tx"/>
                    </a:ext>
                  </a:extLst>
                </a:hlinkClick>
              </a:rPr>
              <a:t>Jianbing Peng</a:t>
            </a:r>
            <a:r>
              <a:rPr lang="en-GB" sz="400">
                <a:solidFill>
                  <a:schemeClr val="dk1"/>
                </a:solidFill>
              </a:rPr>
              <a:t>, </a:t>
            </a:r>
            <a:r>
              <a:rPr lang="en-GB" sz="400">
                <a:solidFill>
                  <a:schemeClr val="dk1"/>
                </a:solidFill>
                <a:uFill>
                  <a:noFill/>
                </a:uFill>
                <a:hlinkClick r:id="rId60">
                  <a:extLst>
                    <a:ext uri="{A12FA001-AC4F-418D-AE19-62706E023703}">
                      <ahyp:hlinkClr val="tx"/>
                    </a:ext>
                  </a:extLst>
                </a:hlinkClick>
              </a:rPr>
              <a:t>Zhan Li</a:t>
            </a:r>
            <a:r>
              <a:rPr lang="en-GB" sz="400">
                <a:solidFill>
                  <a:schemeClr val="dk1"/>
                </a:solidFill>
              </a:rPr>
              <a:t>, </a:t>
            </a:r>
            <a:r>
              <a:rPr lang="en-GB" sz="400">
                <a:solidFill>
                  <a:schemeClr val="dk1"/>
                </a:solidFill>
                <a:uFill>
                  <a:noFill/>
                </a:uFill>
                <a:hlinkClick r:id="rId61">
                  <a:extLst>
                    <a:ext uri="{A12FA001-AC4F-418D-AE19-62706E023703}">
                      <ahyp:hlinkClr val="tx"/>
                    </a:ext>
                  </a:extLst>
                </a:hlinkClick>
              </a:rPr>
              <a:t>Minghui Chen</a:t>
            </a:r>
            <a:r>
              <a:rPr lang="en-GB" sz="400">
                <a:solidFill>
                  <a:schemeClr val="dk1"/>
                </a:solidFill>
              </a:rPr>
              <a:t>, </a:t>
            </a:r>
            <a:r>
              <a:rPr lang="en-GB" sz="400">
                <a:solidFill>
                  <a:schemeClr val="dk1"/>
                </a:solidFill>
                <a:uFill>
                  <a:noFill/>
                </a:uFill>
                <a:hlinkClick r:id="rId62">
                  <a:extLst>
                    <a:ext uri="{A12FA001-AC4F-418D-AE19-62706E023703}">
                      <ahyp:hlinkClr val="tx"/>
                    </a:ext>
                  </a:extLst>
                </a:hlinkClick>
              </a:rPr>
              <a:t>Xipeng Zhang</a:t>
            </a:r>
            <a:r>
              <a:rPr lang="en-GB" sz="400">
                <a:solidFill>
                  <a:schemeClr val="dk1"/>
                </a:solidFill>
              </a:rPr>
              <a:t>, </a:t>
            </a:r>
            <a:r>
              <a:rPr lang="en-GB" sz="400">
                <a:solidFill>
                  <a:schemeClr val="dk1"/>
                </a:solidFill>
                <a:uFill>
                  <a:noFill/>
                </a:uFill>
                <a:hlinkClick r:id="rId63">
                  <a:extLst>
                    <a:ext uri="{A12FA001-AC4F-418D-AE19-62706E023703}">
                      <ahyp:hlinkClr val="tx"/>
                    </a:ext>
                  </a:extLst>
                </a:hlinkClick>
              </a:rPr>
              <a:t>Lin Niu</a:t>
            </a:r>
            <a:r>
              <a:rPr lang="en-GB" sz="400">
                <a:solidFill>
                  <a:schemeClr val="dk1"/>
                </a:solidFill>
              </a:rPr>
              <a:t>, </a:t>
            </a:r>
            <a:r>
              <a:rPr lang="en-GB" sz="400">
                <a:solidFill>
                  <a:schemeClr val="dk1"/>
                </a:solidFill>
                <a:uFill>
                  <a:noFill/>
                </a:uFill>
                <a:hlinkClick r:id="rId64">
                  <a:extLst>
                    <a:ext uri="{A12FA001-AC4F-418D-AE19-62706E023703}">
                      <ahyp:hlinkClr val="tx"/>
                    </a:ext>
                  </a:extLst>
                </a:hlinkClick>
              </a:rPr>
              <a:t>Paige Wang</a:t>
            </a:r>
            <a:r>
              <a:rPr lang="en-GB" sz="400">
                <a:solidFill>
                  <a:schemeClr val="dk1"/>
                </a:solidFill>
              </a:rPr>
              <a:t>, </a:t>
            </a:r>
            <a:r>
              <a:rPr lang="en-GB" sz="400">
                <a:solidFill>
                  <a:schemeClr val="dk1"/>
                </a:solidFill>
                <a:uFill>
                  <a:noFill/>
                </a:uFill>
                <a:hlinkClick r:id="rId65">
                  <a:extLst>
                    <a:ext uri="{A12FA001-AC4F-418D-AE19-62706E023703}">
                      <ahyp:hlinkClr val="tx"/>
                    </a:ext>
                  </a:extLst>
                </a:hlinkClick>
              </a:rPr>
              <a:t>Yingkai Wang</a:t>
            </a:r>
            <a:r>
              <a:rPr lang="en-GB" sz="400">
                <a:solidFill>
                  <a:schemeClr val="dk1"/>
                </a:solidFill>
              </a:rPr>
              <a:t>, </a:t>
            </a:r>
            <a:r>
              <a:rPr lang="en-GB" sz="400">
                <a:solidFill>
                  <a:schemeClr val="dk1"/>
                </a:solidFill>
                <a:uFill>
                  <a:noFill/>
                </a:uFill>
                <a:hlinkClick r:id="rId66">
                  <a:extLst>
                    <a:ext uri="{A12FA001-AC4F-418D-AE19-62706E023703}">
                      <ahyp:hlinkClr val="tx"/>
                    </a:ext>
                  </a:extLst>
                </a:hlinkClick>
              </a:rPr>
              <a:t>Haozhao Kuang</a:t>
            </a:r>
            <a:r>
              <a:rPr lang="en-GB" sz="400">
                <a:solidFill>
                  <a:schemeClr val="dk1"/>
                </a:solidFill>
              </a:rPr>
              <a:t>, </a:t>
            </a:r>
            <a:r>
              <a:rPr lang="en-GB" sz="400">
                <a:solidFill>
                  <a:schemeClr val="dk1"/>
                </a:solidFill>
                <a:uFill>
                  <a:noFill/>
                </a:uFill>
                <a:hlinkClick r:id="rId67">
                  <a:extLst>
                    <a:ext uri="{A12FA001-AC4F-418D-AE19-62706E023703}">
                      <ahyp:hlinkClr val="tx"/>
                    </a:ext>
                  </a:extLst>
                </a:hlinkClick>
              </a:rPr>
              <a:t>Zhongyi Fan</a:t>
            </a:r>
            <a:r>
              <a:rPr lang="en-GB" sz="400">
                <a:solidFill>
                  <a:schemeClr val="dk1"/>
                </a:solidFill>
              </a:rPr>
              <a:t>, </a:t>
            </a:r>
            <a:r>
              <a:rPr lang="en-GB" sz="400">
                <a:solidFill>
                  <a:schemeClr val="dk1"/>
                </a:solidFill>
                <a:uFill>
                  <a:noFill/>
                </a:uFill>
                <a:hlinkClick r:id="rId68">
                  <a:extLst>
                    <a:ext uri="{A12FA001-AC4F-418D-AE19-62706E023703}">
                      <ahyp:hlinkClr val="tx"/>
                    </a:ext>
                  </a:extLst>
                </a:hlinkClick>
              </a:rPr>
              <a:t>Xu Zheng</a:t>
            </a:r>
            <a:r>
              <a:rPr lang="en-GB" sz="400">
                <a:solidFill>
                  <a:schemeClr val="dk1"/>
                </a:solidFill>
              </a:rPr>
              <a:t>, </a:t>
            </a:r>
            <a:r>
              <a:rPr lang="en-GB" sz="400">
                <a:solidFill>
                  <a:schemeClr val="dk1"/>
                </a:solidFill>
                <a:uFill>
                  <a:noFill/>
                </a:uFill>
                <a:hlinkClick r:id="rId69">
                  <a:extLst>
                    <a:ext uri="{A12FA001-AC4F-418D-AE19-62706E023703}">
                      <ahyp:hlinkClr val="tx"/>
                    </a:ext>
                  </a:extLst>
                </a:hlinkClick>
              </a:rPr>
              <a:t>Weihao Zhuang</a:t>
            </a:r>
            <a:r>
              <a:rPr lang="en-GB" sz="400">
                <a:solidFill>
                  <a:schemeClr val="dk1"/>
                </a:solidFill>
              </a:rPr>
              <a:t>, </a:t>
            </a:r>
            <a:r>
              <a:rPr lang="en-GB" sz="400">
                <a:solidFill>
                  <a:schemeClr val="dk1"/>
                </a:solidFill>
                <a:uFill>
                  <a:noFill/>
                </a:uFill>
                <a:hlinkClick r:id="rId70">
                  <a:extLst>
                    <a:ext uri="{A12FA001-AC4F-418D-AE19-62706E023703}">
                      <ahyp:hlinkClr val="tx"/>
                    </a:ext>
                  </a:extLst>
                </a:hlinkClick>
              </a:rPr>
              <a:t>YingPing He</a:t>
            </a:r>
            <a:r>
              <a:rPr lang="en-GB" sz="400">
                <a:solidFill>
                  <a:schemeClr val="dk1"/>
                </a:solidFill>
              </a:rPr>
              <a:t>, </a:t>
            </a:r>
            <a:r>
              <a:rPr lang="en-GB" sz="400">
                <a:solidFill>
                  <a:schemeClr val="dk1"/>
                </a:solidFill>
                <a:uFill>
                  <a:noFill/>
                </a:uFill>
                <a:hlinkClick r:id="rId71">
                  <a:extLst>
                    <a:ext uri="{A12FA001-AC4F-418D-AE19-62706E023703}">
                      <ahyp:hlinkClr val="tx"/>
                    </a:ext>
                  </a:extLst>
                </a:hlinkClick>
              </a:rPr>
              <a:t>Tian Liu</a:t>
            </a:r>
            <a:r>
              <a:rPr lang="en-GB" sz="400">
                <a:solidFill>
                  <a:schemeClr val="dk1"/>
                </a:solidFill>
              </a:rPr>
              <a:t>, </a:t>
            </a:r>
            <a:r>
              <a:rPr lang="en-GB" sz="400">
                <a:solidFill>
                  <a:schemeClr val="dk1"/>
                </a:solidFill>
                <a:uFill>
                  <a:noFill/>
                </a:uFill>
                <a:hlinkClick r:id="rId72">
                  <a:extLst>
                    <a:ext uri="{A12FA001-AC4F-418D-AE19-62706E023703}">
                      <ahyp:hlinkClr val="tx"/>
                    </a:ext>
                  </a:extLst>
                </a:hlinkClick>
              </a:rPr>
              <a:t>Yong Yang</a:t>
            </a:r>
            <a:r>
              <a:rPr lang="en-GB" sz="400">
                <a:solidFill>
                  <a:schemeClr val="dk1"/>
                </a:solidFill>
              </a:rPr>
              <a:t>, </a:t>
            </a:r>
            <a:r>
              <a:rPr lang="en-GB" sz="400">
                <a:solidFill>
                  <a:schemeClr val="dk1"/>
                </a:solidFill>
                <a:uFill>
                  <a:noFill/>
                </a:uFill>
                <a:hlinkClick r:id="rId73">
                  <a:extLst>
                    <a:ext uri="{A12FA001-AC4F-418D-AE19-62706E023703}">
                      <ahyp:hlinkClr val="tx"/>
                    </a:ext>
                  </a:extLst>
                </a:hlinkClick>
              </a:rPr>
              <a:t>Di Wang</a:t>
            </a:r>
            <a:r>
              <a:rPr lang="en-GB" sz="400">
                <a:solidFill>
                  <a:schemeClr val="dk1"/>
                </a:solidFill>
              </a:rPr>
              <a:t>, </a:t>
            </a:r>
            <a:r>
              <a:rPr lang="en-GB" sz="400">
                <a:solidFill>
                  <a:schemeClr val="dk1"/>
                </a:solidFill>
                <a:uFill>
                  <a:noFill/>
                </a:uFill>
                <a:hlinkClick r:id="rId74">
                  <a:extLst>
                    <a:ext uri="{A12FA001-AC4F-418D-AE19-62706E023703}">
                      <ahyp:hlinkClr val="tx"/>
                    </a:ext>
                  </a:extLst>
                </a:hlinkClick>
              </a:rPr>
              <a:t>Yuhong Liu</a:t>
            </a:r>
            <a:r>
              <a:rPr lang="en-GB" sz="400">
                <a:solidFill>
                  <a:schemeClr val="dk1"/>
                </a:solidFill>
              </a:rPr>
              <a:t>, </a:t>
            </a:r>
            <a:r>
              <a:rPr lang="en-GB" sz="400">
                <a:solidFill>
                  <a:schemeClr val="dk1"/>
                </a:solidFill>
                <a:uFill>
                  <a:noFill/>
                </a:uFill>
                <a:hlinkClick r:id="rId75">
                  <a:extLst>
                    <a:ext uri="{A12FA001-AC4F-418D-AE19-62706E023703}">
                      <ahyp:hlinkClr val="tx"/>
                    </a:ext>
                  </a:extLst>
                </a:hlinkClick>
              </a:rPr>
              <a:t>Jie Jiang</a:t>
            </a:r>
            <a:r>
              <a:rPr lang="en-GB" sz="400">
                <a:solidFill>
                  <a:schemeClr val="dk1"/>
                </a:solidFill>
              </a:rPr>
              <a:t>, </a:t>
            </a:r>
            <a:r>
              <a:rPr lang="en-GB" sz="400">
                <a:solidFill>
                  <a:schemeClr val="dk1"/>
                </a:solidFill>
                <a:uFill>
                  <a:noFill/>
                </a:uFill>
                <a:hlinkClick r:id="rId76">
                  <a:extLst>
                    <a:ext uri="{A12FA001-AC4F-418D-AE19-62706E023703}">
                      <ahyp:hlinkClr val="tx"/>
                    </a:ext>
                  </a:extLst>
                </a:hlinkClick>
              </a:rPr>
              <a:t>Jingwei Huang</a:t>
            </a:r>
            <a:r>
              <a:rPr lang="en-GB" sz="400">
                <a:solidFill>
                  <a:schemeClr val="dk1"/>
                </a:solidFill>
              </a:rPr>
              <a:t>, </a:t>
            </a:r>
            <a:r>
              <a:rPr lang="en-GB" sz="400">
                <a:solidFill>
                  <a:schemeClr val="dk1"/>
                </a:solidFill>
                <a:uFill>
                  <a:noFill/>
                </a:uFill>
                <a:hlinkClick r:id="rId77">
                  <a:extLst>
                    <a:ext uri="{A12FA001-AC4F-418D-AE19-62706E023703}">
                      <ahyp:hlinkClr val="tx"/>
                    </a:ext>
                  </a:extLst>
                </a:hlinkClick>
              </a:rPr>
              <a:t>Chunchao Guo</a:t>
            </a:r>
            <a:r>
              <a:rPr lang="en-GB" sz="400">
                <a:solidFill>
                  <a:schemeClr val="dk1"/>
                </a:solidFill>
              </a:rPr>
              <a:t>. Hunyuan3D 2.0: Scaling Diffusion Models for High Resolution Textured 3D Assets Generation, </a:t>
            </a:r>
            <a:r>
              <a:rPr lang="en-GB" sz="400">
                <a:solidFill>
                  <a:schemeClr val="dk1"/>
                </a:solidFill>
                <a:uFill>
                  <a:noFill/>
                </a:uFill>
                <a:hlinkClick r:id="rId78">
                  <a:extLst>
                    <a:ext uri="{A12FA001-AC4F-418D-AE19-62706E023703}">
                      <ahyp:hlinkClr val="tx"/>
                    </a:ext>
                  </a:extLst>
                </a:hlinkClick>
              </a:rPr>
              <a:t>arXiv:2501.12202</a:t>
            </a:r>
            <a:r>
              <a:rPr lang="en-GB" sz="400">
                <a:solidFill>
                  <a:schemeClr val="dk1"/>
                </a:solidFill>
              </a:rPr>
              <a:t> </a:t>
            </a:r>
            <a:endParaRPr sz="400">
              <a:solidFill>
                <a:schemeClr val="dk1"/>
              </a:solidFill>
            </a:endParaRPr>
          </a:p>
          <a:p>
            <a:pPr indent="0" lvl="0" marL="0" rtl="0" algn="l">
              <a:spcBef>
                <a:spcPts val="100"/>
              </a:spcBef>
              <a:spcAft>
                <a:spcPts val="0"/>
              </a:spcAft>
              <a:buNone/>
            </a:pPr>
            <a:r>
              <a:rPr lang="en-GB" sz="400">
                <a:solidFill>
                  <a:schemeClr val="dk1"/>
                </a:solidFill>
              </a:rPr>
              <a:t>Xiang, Jianfeng and Lv, Zelong and Xu, Sicheng and Deng, Yu and Wang, Ruicheng and Zhang, Bowen and Chen, Dong and Tong, Xin and Yang, Jiaolong.Structured 3D Latents for Scalable and Versatile 3D Generation,arXiv preprint arXiv:2412.01506</a:t>
            </a:r>
            <a:endParaRPr sz="400">
              <a:solidFill>
                <a:schemeClr val="dk1"/>
              </a:solidFill>
              <a:uFill>
                <a:noFill/>
              </a:uFill>
              <a:hlinkClick r:id="rId79">
                <a:extLst>
                  <a:ext uri="{A12FA001-AC4F-418D-AE19-62706E023703}">
                    <ahyp:hlinkClr val="tx"/>
                  </a:ext>
                </a:extLst>
              </a:hlinkClick>
            </a:endParaRPr>
          </a:p>
          <a:p>
            <a:pPr indent="0" lvl="0" marL="0" rtl="0" algn="l">
              <a:spcBef>
                <a:spcPts val="100"/>
              </a:spcBef>
              <a:spcAft>
                <a:spcPts val="0"/>
              </a:spcAft>
              <a:buNone/>
            </a:pPr>
            <a:r>
              <a:rPr lang="en-GB" sz="400">
                <a:solidFill>
                  <a:schemeClr val="dk1"/>
                </a:solidFill>
                <a:uFill>
                  <a:noFill/>
                </a:uFill>
                <a:hlinkClick r:id="rId80">
                  <a:extLst>
                    <a:ext uri="{A12FA001-AC4F-418D-AE19-62706E023703}">
                      <ahyp:hlinkClr val="tx"/>
                    </a:ext>
                  </a:extLst>
                </a:hlinkClick>
              </a:rPr>
              <a:t>Weiyu Li</a:t>
            </a:r>
            <a:r>
              <a:rPr lang="en-GB" sz="400">
                <a:solidFill>
                  <a:schemeClr val="dk1"/>
                </a:solidFill>
              </a:rPr>
              <a:t>, </a:t>
            </a:r>
            <a:r>
              <a:rPr lang="en-GB" sz="400">
                <a:solidFill>
                  <a:schemeClr val="dk1"/>
                </a:solidFill>
                <a:uFill>
                  <a:noFill/>
                </a:uFill>
                <a:hlinkClick r:id="rId81">
                  <a:extLst>
                    <a:ext uri="{A12FA001-AC4F-418D-AE19-62706E023703}">
                      <ahyp:hlinkClr val="tx"/>
                    </a:ext>
                  </a:extLst>
                </a:hlinkClick>
              </a:rPr>
              <a:t>Jiarui Liu</a:t>
            </a:r>
            <a:r>
              <a:rPr lang="en-GB" sz="400">
                <a:solidFill>
                  <a:schemeClr val="dk1"/>
                </a:solidFill>
              </a:rPr>
              <a:t>, </a:t>
            </a:r>
            <a:r>
              <a:rPr lang="en-GB" sz="400">
                <a:solidFill>
                  <a:schemeClr val="dk1"/>
                </a:solidFill>
                <a:uFill>
                  <a:noFill/>
                </a:uFill>
                <a:hlinkClick r:id="rId82">
                  <a:extLst>
                    <a:ext uri="{A12FA001-AC4F-418D-AE19-62706E023703}">
                      <ahyp:hlinkClr val="tx"/>
                    </a:ext>
                  </a:extLst>
                </a:hlinkClick>
              </a:rPr>
              <a:t>Hongyu Yan</a:t>
            </a:r>
            <a:r>
              <a:rPr lang="en-GB" sz="400">
                <a:solidFill>
                  <a:schemeClr val="dk1"/>
                </a:solidFill>
              </a:rPr>
              <a:t>, </a:t>
            </a:r>
            <a:r>
              <a:rPr lang="en-GB" sz="400">
                <a:solidFill>
                  <a:schemeClr val="dk1"/>
                </a:solidFill>
                <a:uFill>
                  <a:noFill/>
                </a:uFill>
                <a:hlinkClick r:id="rId83">
                  <a:extLst>
                    <a:ext uri="{A12FA001-AC4F-418D-AE19-62706E023703}">
                      <ahyp:hlinkClr val="tx"/>
                    </a:ext>
                  </a:extLst>
                </a:hlinkClick>
              </a:rPr>
              <a:t>Rui Chen</a:t>
            </a:r>
            <a:r>
              <a:rPr lang="en-GB" sz="400">
                <a:solidFill>
                  <a:schemeClr val="dk1"/>
                </a:solidFill>
              </a:rPr>
              <a:t>, </a:t>
            </a:r>
            <a:r>
              <a:rPr lang="en-GB" sz="400">
                <a:solidFill>
                  <a:schemeClr val="dk1"/>
                </a:solidFill>
                <a:uFill>
                  <a:noFill/>
                </a:uFill>
                <a:hlinkClick r:id="rId84">
                  <a:extLst>
                    <a:ext uri="{A12FA001-AC4F-418D-AE19-62706E023703}">
                      <ahyp:hlinkClr val="tx"/>
                    </a:ext>
                  </a:extLst>
                </a:hlinkClick>
              </a:rPr>
              <a:t>Yixun Liang</a:t>
            </a:r>
            <a:r>
              <a:rPr lang="en-GB" sz="400">
                <a:solidFill>
                  <a:schemeClr val="dk1"/>
                </a:solidFill>
              </a:rPr>
              <a:t>, </a:t>
            </a:r>
            <a:r>
              <a:rPr lang="en-GB" sz="400">
                <a:solidFill>
                  <a:schemeClr val="dk1"/>
                </a:solidFill>
                <a:uFill>
                  <a:noFill/>
                </a:uFill>
                <a:hlinkClick r:id="rId85">
                  <a:extLst>
                    <a:ext uri="{A12FA001-AC4F-418D-AE19-62706E023703}">
                      <ahyp:hlinkClr val="tx"/>
                    </a:ext>
                  </a:extLst>
                </a:hlinkClick>
              </a:rPr>
              <a:t>Xuelin Chen</a:t>
            </a:r>
            <a:r>
              <a:rPr lang="en-GB" sz="400">
                <a:solidFill>
                  <a:schemeClr val="dk1"/>
                </a:solidFill>
              </a:rPr>
              <a:t>, </a:t>
            </a:r>
            <a:r>
              <a:rPr lang="en-GB" sz="400">
                <a:solidFill>
                  <a:schemeClr val="dk1"/>
                </a:solidFill>
                <a:uFill>
                  <a:noFill/>
                </a:uFill>
                <a:hlinkClick r:id="rId86">
                  <a:extLst>
                    <a:ext uri="{A12FA001-AC4F-418D-AE19-62706E023703}">
                      <ahyp:hlinkClr val="tx"/>
                    </a:ext>
                  </a:extLst>
                </a:hlinkClick>
              </a:rPr>
              <a:t>Ping Tan</a:t>
            </a:r>
            <a:r>
              <a:rPr lang="en-GB" sz="400">
                <a:solidFill>
                  <a:schemeClr val="dk1"/>
                </a:solidFill>
              </a:rPr>
              <a:t>, </a:t>
            </a:r>
            <a:r>
              <a:rPr lang="en-GB" sz="400">
                <a:solidFill>
                  <a:schemeClr val="dk1"/>
                </a:solidFill>
                <a:uFill>
                  <a:noFill/>
                </a:uFill>
                <a:hlinkClick r:id="rId87">
                  <a:extLst>
                    <a:ext uri="{A12FA001-AC4F-418D-AE19-62706E023703}">
                      <ahyp:hlinkClr val="tx"/>
                    </a:ext>
                  </a:extLst>
                </a:hlinkClick>
              </a:rPr>
              <a:t>Xiaoxiao Long</a:t>
            </a:r>
            <a:r>
              <a:rPr lang="en-GB" sz="400">
                <a:solidFill>
                  <a:schemeClr val="dk1"/>
                </a:solidFill>
              </a:rPr>
              <a:t>. CraftsMan3D: High-fidelity Mesh Generation with 3D Native Generation and Interactive Geometry Refiner, </a:t>
            </a:r>
            <a:r>
              <a:rPr lang="en-GB" sz="400">
                <a:solidFill>
                  <a:schemeClr val="dk1"/>
                </a:solidFill>
                <a:uFill>
                  <a:noFill/>
                </a:uFill>
                <a:hlinkClick r:id="rId88">
                  <a:extLst>
                    <a:ext uri="{A12FA001-AC4F-418D-AE19-62706E023703}">
                      <ahyp:hlinkClr val="tx"/>
                    </a:ext>
                  </a:extLst>
                </a:hlinkClick>
              </a:rPr>
              <a:t>arXiv:2405.14979</a:t>
            </a:r>
            <a:r>
              <a:rPr lang="en-GB" sz="400">
                <a:solidFill>
                  <a:schemeClr val="dk1"/>
                </a:solidFill>
              </a:rPr>
              <a:t> </a:t>
            </a:r>
            <a:endParaRPr sz="400">
              <a:solidFill>
                <a:schemeClr val="dk1"/>
              </a:solidFill>
            </a:endParaRPr>
          </a:p>
          <a:p>
            <a:pPr indent="0" lvl="0" marL="0" marR="152400" rtl="0" algn="l">
              <a:lnSpc>
                <a:spcPct val="145000"/>
              </a:lnSpc>
              <a:spcBef>
                <a:spcPts val="100"/>
              </a:spcBef>
              <a:spcAft>
                <a:spcPts val="0"/>
              </a:spcAft>
              <a:buNone/>
            </a:pPr>
            <a:r>
              <a:rPr lang="en-GB" sz="400">
                <a:solidFill>
                  <a:schemeClr val="dk1"/>
                </a:solidFill>
              </a:rPr>
              <a:t>Huang, Zehuan and Guo, Yuan-Chen and An, Xingqiao and Yang, Yunhan and Li, Yangguang and Zou, Zi-Xin and Liang, Ding and Liu, Xihui and Cao, Yan-Pei and Sheng, Lu.Midi: Multi-instance diffusion for single image to 3d scene generation.Proceedings of the Computer Vision and Pattern Recognition Conference.2025</a:t>
            </a:r>
            <a:endParaRPr sz="400">
              <a:solidFill>
                <a:schemeClr val="dk1"/>
              </a:solidFill>
            </a:endParaRPr>
          </a:p>
          <a:p>
            <a:pPr indent="0" lvl="0" marL="0" marR="215900" rtl="0" algn="l">
              <a:lnSpc>
                <a:spcPct val="115000"/>
              </a:lnSpc>
              <a:spcBef>
                <a:spcPts val="0"/>
              </a:spcBef>
              <a:spcAft>
                <a:spcPts val="0"/>
              </a:spcAft>
              <a:buNone/>
            </a:pPr>
            <a:r>
              <a:rPr lang="en-GB" sz="400">
                <a:solidFill>
                  <a:schemeClr val="dk1"/>
                </a:solidFill>
              </a:rPr>
              <a:t>Ye, Chongjie and Wu, Yushuang and Lu, Ziteng and Chang, Jiahao and Guo, Xiaoyang and Zhou, Jiaqing and Zhao, Hao and Han, Xiaoguang.Hi3DGen: High-fidelity 3D Geometry Generation from Images via Normal Bridging.arXiv preprint arXiv:2503.22236.2025</a:t>
            </a:r>
            <a:endParaRPr sz="400">
              <a:solidFill>
                <a:schemeClr val="dk1"/>
              </a:solidFill>
            </a:endParaRPr>
          </a:p>
          <a:p>
            <a:pPr indent="0" lvl="0" marL="0" marR="215900" rtl="0" algn="l">
              <a:lnSpc>
                <a:spcPct val="115000"/>
              </a:lnSpc>
              <a:spcBef>
                <a:spcPts val="0"/>
              </a:spcBef>
              <a:spcAft>
                <a:spcPts val="0"/>
              </a:spcAft>
              <a:buNone/>
            </a:pPr>
            <a:r>
              <a:t/>
            </a:r>
            <a:endParaRPr sz="400">
              <a:solidFill>
                <a:schemeClr val="dk1"/>
              </a:solidFill>
            </a:endParaRPr>
          </a:p>
          <a:p>
            <a:pPr indent="0" lvl="0" marL="152400" marR="152400" rtl="0" algn="l">
              <a:lnSpc>
                <a:spcPct val="145000"/>
              </a:lnSpc>
              <a:spcBef>
                <a:spcPts val="0"/>
              </a:spcBef>
              <a:spcAft>
                <a:spcPts val="0"/>
              </a:spcAft>
              <a:buNone/>
            </a:pPr>
            <a:r>
              <a:t/>
            </a:r>
            <a:endParaRPr sz="1000">
              <a:solidFill>
                <a:srgbClr val="F0F6FC"/>
              </a:solidFill>
              <a:highlight>
                <a:srgbClr val="151B23"/>
              </a:highlight>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sz="1000">
              <a:solidFill>
                <a:srgbClr val="F0F6FC"/>
              </a:solidFill>
              <a:highlight>
                <a:srgbClr val="151B23"/>
              </a:highlight>
              <a:latin typeface="Courier New"/>
              <a:ea typeface="Courier New"/>
              <a:cs typeface="Courier New"/>
              <a:sym typeface="Courier New"/>
            </a:endParaRPr>
          </a:p>
          <a:p>
            <a:pPr indent="0" lvl="0" marL="0" rtl="0" algn="l">
              <a:spcBef>
                <a:spcPts val="0"/>
              </a:spcBef>
              <a:spcAft>
                <a:spcPts val="0"/>
              </a:spcAft>
              <a:buNone/>
            </a:pPr>
            <a:r>
              <a:t/>
            </a:r>
            <a:endParaRPr sz="400">
              <a:solidFill>
                <a:schemeClr val="dk1"/>
              </a:solidFill>
            </a:endParaRPr>
          </a:p>
          <a:p>
            <a:pPr indent="0" lvl="0" marL="152400" marR="152400" rtl="0" algn="l">
              <a:lnSpc>
                <a:spcPct val="145000"/>
              </a:lnSpc>
              <a:spcBef>
                <a:spcPts val="100"/>
              </a:spcBef>
              <a:spcAft>
                <a:spcPts val="0"/>
              </a:spcAft>
              <a:buNone/>
            </a:pPr>
            <a:r>
              <a:t/>
            </a:r>
            <a:endParaRPr sz="1000">
              <a:solidFill>
                <a:srgbClr val="A5D6FF"/>
              </a:solidFill>
              <a:highlight>
                <a:srgbClr val="151B23"/>
              </a:highlight>
              <a:latin typeface="Courier New"/>
              <a:ea typeface="Courier New"/>
              <a:cs typeface="Courier New"/>
              <a:sym typeface="Courier New"/>
            </a:endParaRPr>
          </a:p>
          <a:p>
            <a:pPr indent="0" lvl="0" marL="0" rtl="0" algn="l">
              <a:spcBef>
                <a:spcPts val="0"/>
              </a:spcBef>
              <a:spcAft>
                <a:spcPts val="0"/>
              </a:spcAft>
              <a:buNone/>
            </a:pPr>
            <a:r>
              <a:t/>
            </a:r>
            <a:endParaRPr sz="400">
              <a:solidFill>
                <a:schemeClr val="dk1"/>
              </a:solidFill>
            </a:endParaRPr>
          </a:p>
          <a:p>
            <a:pPr indent="0" lvl="0" marL="0" rtl="0" algn="l">
              <a:spcBef>
                <a:spcPts val="100"/>
              </a:spcBef>
              <a:spcAft>
                <a:spcPts val="0"/>
              </a:spcAft>
              <a:buNone/>
            </a:pPr>
            <a:r>
              <a:rPr lang="en-GB" sz="400">
                <a:solidFill>
                  <a:schemeClr val="dk1"/>
                </a:solidFill>
              </a:rPr>
              <a:t> </a:t>
            </a:r>
            <a:endParaRPr sz="400">
              <a:solidFill>
                <a:schemeClr val="dk1"/>
              </a:solidFill>
            </a:endParaRPr>
          </a:p>
          <a:p>
            <a:pPr indent="0" lvl="0" marL="0" rtl="0" algn="l">
              <a:spcBef>
                <a:spcPts val="100"/>
              </a:spcBef>
              <a:spcAft>
                <a:spcPts val="0"/>
              </a:spcAft>
              <a:buNone/>
            </a:pPr>
            <a:r>
              <a:t/>
            </a:r>
            <a:endParaRPr sz="400">
              <a:solidFill>
                <a:schemeClr val="dk1"/>
              </a:solidFill>
            </a:endParaRPr>
          </a:p>
          <a:p>
            <a:pPr indent="0" lvl="0" marL="152400" marR="152400" rtl="0" algn="l">
              <a:lnSpc>
                <a:spcPct val="145000"/>
              </a:lnSpc>
              <a:spcBef>
                <a:spcPts val="100"/>
              </a:spcBef>
              <a:spcAft>
                <a:spcPts val="0"/>
              </a:spcAft>
              <a:buNone/>
            </a:pPr>
            <a:r>
              <a:t/>
            </a:r>
            <a:endParaRPr sz="1000">
              <a:solidFill>
                <a:srgbClr val="A5D6FF"/>
              </a:solidFill>
              <a:highlight>
                <a:srgbClr val="151B23"/>
              </a:highlight>
              <a:latin typeface="Courier New"/>
              <a:ea typeface="Courier New"/>
              <a:cs typeface="Courier New"/>
              <a:sym typeface="Courier New"/>
            </a:endParaRPr>
          </a:p>
          <a:p>
            <a:pPr indent="0" lvl="0" marL="0" rtl="0" algn="l">
              <a:spcBef>
                <a:spcPts val="0"/>
              </a:spcBef>
              <a:spcAft>
                <a:spcPts val="0"/>
              </a:spcAft>
              <a:buNone/>
            </a:pPr>
            <a:r>
              <a:rPr lang="en-GB" sz="400">
                <a:solidFill>
                  <a:schemeClr val="dk1"/>
                </a:solidFill>
              </a:rPr>
              <a:t> </a:t>
            </a:r>
            <a:endParaRPr sz="400">
              <a:solidFill>
                <a:schemeClr val="dk1"/>
              </a:solidFill>
            </a:endParaRPr>
          </a:p>
          <a:p>
            <a:pPr indent="0" lvl="0" marL="0" rtl="0" algn="l">
              <a:spcBef>
                <a:spcPts val="100"/>
              </a:spcBef>
              <a:spcAft>
                <a:spcPts val="0"/>
              </a:spcAft>
              <a:buClr>
                <a:schemeClr val="dk1"/>
              </a:buClr>
              <a:buSzPts val="1100"/>
              <a:buFont typeface="Arial"/>
              <a:buNone/>
            </a:pPr>
            <a:r>
              <a:t/>
            </a:r>
            <a:endParaRPr sz="400">
              <a:solidFill>
                <a:schemeClr val="dk1"/>
              </a:solidFill>
            </a:endParaRPr>
          </a:p>
          <a:p>
            <a:pPr indent="0" lvl="0" marL="0" rtl="0" algn="l">
              <a:spcBef>
                <a:spcPts val="100"/>
              </a:spcBef>
              <a:spcAft>
                <a:spcPts val="100"/>
              </a:spcAft>
              <a:buNone/>
            </a:pPr>
            <a:r>
              <a:t/>
            </a:r>
            <a:endParaRPr sz="400">
              <a:solidFill>
                <a:schemeClr val="dk1"/>
              </a:solidFill>
            </a:endParaRPr>
          </a:p>
        </p:txBody>
      </p:sp>
      <p:sp>
        <p:nvSpPr>
          <p:cNvPr id="820" name="Google Shape;820;p67"/>
          <p:cNvSpPr txBox="1"/>
          <p:nvPr/>
        </p:nvSpPr>
        <p:spPr>
          <a:xfrm>
            <a:off x="2971800" y="39997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Table</a:t>
            </a:r>
            <a:r>
              <a:rPr i="1" lang="en-GB" sz="1000">
                <a:solidFill>
                  <a:schemeClr val="dk1"/>
                </a:solidFill>
              </a:rPr>
              <a:t> . Comparison between generation methods</a:t>
            </a:r>
            <a:endParaRPr/>
          </a:p>
        </p:txBody>
      </p:sp>
      <p:sp>
        <p:nvSpPr>
          <p:cNvPr id="821" name="Google Shape;821;p67"/>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Experiment on different models</a:t>
            </a:r>
            <a:endParaRPr sz="500">
              <a:solidFill>
                <a:schemeClr val="accent1"/>
              </a:solidFill>
              <a:latin typeface="Arial"/>
              <a:ea typeface="Arial"/>
              <a:cs typeface="Arial"/>
              <a:sym typeface="Arial"/>
            </a:endParaRPr>
          </a:p>
        </p:txBody>
      </p:sp>
      <p:pic>
        <p:nvPicPr>
          <p:cNvPr id="822" name="Google Shape;822;p67"/>
          <p:cNvPicPr preferRelativeResize="0"/>
          <p:nvPr/>
        </p:nvPicPr>
        <p:blipFill>
          <a:blip r:embed="rId89">
            <a:alphaModFix/>
          </a:blip>
          <a:stretch>
            <a:fillRect/>
          </a:stretch>
        </p:blipFill>
        <p:spPr>
          <a:xfrm>
            <a:off x="960599" y="1107138"/>
            <a:ext cx="7431453" cy="2917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68"/>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3D generation model</a:t>
            </a:r>
            <a:endParaRPr sz="1600">
              <a:solidFill>
                <a:schemeClr val="accent1"/>
              </a:solidFill>
              <a:latin typeface="Arial"/>
              <a:ea typeface="Arial"/>
              <a:cs typeface="Arial"/>
              <a:sym typeface="Arial"/>
            </a:endParaRPr>
          </a:p>
        </p:txBody>
      </p:sp>
      <p:sp>
        <p:nvSpPr>
          <p:cNvPr id="828" name="Google Shape;828;p68"/>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829" name="Google Shape;829;p68"/>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830" name="Google Shape;830;p68"/>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31" name="Google Shape;831;p68"/>
          <p:cNvSpPr txBox="1"/>
          <p:nvPr/>
        </p:nvSpPr>
        <p:spPr>
          <a:xfrm>
            <a:off x="2819400" y="46093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Table . Comparison between preprocessed image</a:t>
            </a:r>
            <a:endParaRPr/>
          </a:p>
        </p:txBody>
      </p:sp>
      <p:sp>
        <p:nvSpPr>
          <p:cNvPr id="832" name="Google Shape;832;p68"/>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Experiment on different </a:t>
            </a:r>
            <a:r>
              <a:rPr b="1" lang="en-GB" sz="1400">
                <a:solidFill>
                  <a:schemeClr val="lt2"/>
                </a:solidFill>
              </a:rPr>
              <a:t>preprocessed image</a:t>
            </a:r>
            <a:endParaRPr sz="500">
              <a:solidFill>
                <a:schemeClr val="accent1"/>
              </a:solidFill>
              <a:latin typeface="Arial"/>
              <a:ea typeface="Arial"/>
              <a:cs typeface="Arial"/>
              <a:sym typeface="Arial"/>
            </a:endParaRPr>
          </a:p>
        </p:txBody>
      </p:sp>
      <p:sp>
        <p:nvSpPr>
          <p:cNvPr id="833" name="Google Shape;833;p68"/>
          <p:cNvSpPr/>
          <p:nvPr/>
        </p:nvSpPr>
        <p:spPr>
          <a:xfrm>
            <a:off x="1445700" y="2169290"/>
            <a:ext cx="1790700" cy="8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different preprocessed image</a:t>
            </a:r>
            <a:endParaRPr>
              <a:solidFill>
                <a:schemeClr val="lt1"/>
              </a:solidFill>
            </a:endParaRPr>
          </a:p>
        </p:txBody>
      </p:sp>
      <p:sp>
        <p:nvSpPr>
          <p:cNvPr id="834" name="Google Shape;834;p68"/>
          <p:cNvSpPr/>
          <p:nvPr/>
        </p:nvSpPr>
        <p:spPr>
          <a:xfrm>
            <a:off x="3677125" y="2169291"/>
            <a:ext cx="1790700" cy="8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Same</a:t>
            </a:r>
            <a:endParaRPr>
              <a:solidFill>
                <a:schemeClr val="lt1"/>
              </a:solidFill>
            </a:endParaRPr>
          </a:p>
          <a:p>
            <a:pPr indent="0" lvl="0" marL="0" rtl="0" algn="ctr">
              <a:spcBef>
                <a:spcPts val="0"/>
              </a:spcBef>
              <a:spcAft>
                <a:spcPts val="0"/>
              </a:spcAft>
              <a:buNone/>
            </a:pPr>
            <a:r>
              <a:rPr lang="en-GB">
                <a:solidFill>
                  <a:schemeClr val="lt1"/>
                </a:solidFill>
              </a:rPr>
              <a:t>generation model</a:t>
            </a:r>
            <a:endParaRPr>
              <a:solidFill>
                <a:schemeClr val="lt1"/>
              </a:solidFill>
            </a:endParaRPr>
          </a:p>
        </p:txBody>
      </p:sp>
      <p:sp>
        <p:nvSpPr>
          <p:cNvPr id="835" name="Google Shape;835;p68"/>
          <p:cNvSpPr/>
          <p:nvPr/>
        </p:nvSpPr>
        <p:spPr>
          <a:xfrm>
            <a:off x="5908550" y="2168991"/>
            <a:ext cx="1790700" cy="8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compare</a:t>
            </a:r>
            <a:endParaRPr>
              <a:solidFill>
                <a:schemeClr val="lt1"/>
              </a:solidFill>
            </a:endParaRPr>
          </a:p>
        </p:txBody>
      </p:sp>
      <p:cxnSp>
        <p:nvCxnSpPr>
          <p:cNvPr id="836" name="Google Shape;836;p68"/>
          <p:cNvCxnSpPr>
            <a:stCxn id="833" idx="3"/>
            <a:endCxn id="834" idx="1"/>
          </p:cNvCxnSpPr>
          <p:nvPr/>
        </p:nvCxnSpPr>
        <p:spPr>
          <a:xfrm>
            <a:off x="3236400" y="2571890"/>
            <a:ext cx="440700" cy="0"/>
          </a:xfrm>
          <a:prstGeom prst="straightConnector1">
            <a:avLst/>
          </a:prstGeom>
          <a:noFill/>
          <a:ln cap="flat" cmpd="sng" w="9525">
            <a:solidFill>
              <a:schemeClr val="dk2"/>
            </a:solidFill>
            <a:prstDash val="solid"/>
            <a:round/>
            <a:headEnd len="med" w="med" type="none"/>
            <a:tailEnd len="med" w="med" type="triangle"/>
          </a:ln>
        </p:spPr>
      </p:cxnSp>
      <p:cxnSp>
        <p:nvCxnSpPr>
          <p:cNvPr id="837" name="Google Shape;837;p68"/>
          <p:cNvCxnSpPr>
            <a:stCxn id="834" idx="3"/>
            <a:endCxn id="835" idx="1"/>
          </p:cNvCxnSpPr>
          <p:nvPr/>
        </p:nvCxnSpPr>
        <p:spPr>
          <a:xfrm flipH="1" rot="10800000">
            <a:off x="5467825" y="2571591"/>
            <a:ext cx="440700" cy="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6D Object Pose</a:t>
            </a:r>
            <a:endParaRPr sz="1600">
              <a:solidFill>
                <a:schemeClr val="accent1"/>
              </a:solidFill>
              <a:latin typeface="Arial"/>
              <a:ea typeface="Arial"/>
              <a:cs typeface="Arial"/>
              <a:sym typeface="Arial"/>
            </a:endParaRPr>
          </a:p>
        </p:txBody>
      </p:sp>
      <p:sp>
        <p:nvSpPr>
          <p:cNvPr id="150" name="Google Shape;150;p2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151" name="Google Shape;151;p24"/>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152" name="Google Shape;152;p24"/>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153" name="Google Shape;153;p24"/>
          <p:cNvSpPr txBox="1"/>
          <p:nvPr/>
        </p:nvSpPr>
        <p:spPr>
          <a:xfrm>
            <a:off x="318025" y="1055600"/>
            <a:ext cx="5910900" cy="357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Char char="●"/>
            </a:pPr>
            <a:r>
              <a:rPr lang="en-GB" sz="1800">
                <a:solidFill>
                  <a:schemeClr val="dk1"/>
                </a:solidFill>
              </a:rPr>
              <a:t>The </a:t>
            </a:r>
            <a:r>
              <a:rPr b="1" lang="en-GB" sz="1800">
                <a:solidFill>
                  <a:schemeClr val="dk1"/>
                </a:solidFill>
              </a:rPr>
              <a:t>camera is the origin</a:t>
            </a:r>
            <a:r>
              <a:rPr lang="en-GB" sz="1800">
                <a:solidFill>
                  <a:schemeClr val="dk1"/>
                </a:solidFill>
              </a:rPr>
              <a:t> of the coordinate system (0, 0, 0), facing along the Z-axis.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GB" sz="1800">
                <a:solidFill>
                  <a:schemeClr val="dk1"/>
                </a:solidFill>
              </a:rPr>
              <a:t>The </a:t>
            </a:r>
            <a:r>
              <a:rPr b="1" lang="en-GB" sz="1800">
                <a:solidFill>
                  <a:schemeClr val="dk1"/>
                </a:solidFill>
              </a:rPr>
              <a:t>6D pose</a:t>
            </a:r>
            <a:r>
              <a:rPr lang="en-GB" sz="1800">
                <a:solidFill>
                  <a:schemeClr val="dk1"/>
                </a:solidFill>
              </a:rPr>
              <a:t> of an object tells:</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lphaLcPeriod"/>
            </a:pPr>
            <a:r>
              <a:rPr b="1" lang="en-GB" sz="1800">
                <a:solidFill>
                  <a:schemeClr val="dk1"/>
                </a:solidFill>
              </a:rPr>
              <a:t>Where the object is</a:t>
            </a:r>
            <a:r>
              <a:rPr lang="en-GB" sz="1800">
                <a:solidFill>
                  <a:schemeClr val="dk1"/>
                </a:solidFill>
              </a:rPr>
              <a:t> (translation: X, Y, Z)</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lphaLcPeriod"/>
            </a:pPr>
            <a:r>
              <a:rPr b="1" lang="en-GB" sz="1800">
                <a:solidFill>
                  <a:schemeClr val="dk1"/>
                </a:solidFill>
              </a:rPr>
              <a:t>How it’s rotated</a:t>
            </a:r>
            <a:r>
              <a:rPr lang="en-GB" sz="1800">
                <a:solidFill>
                  <a:schemeClr val="dk1"/>
                </a:solidFill>
              </a:rPr>
              <a:t> (rotation: α, β, γ or roll, pitch, yaw)</a:t>
            </a:r>
            <a:endParaRPr sz="1800">
              <a:solidFill>
                <a:srgbClr val="0E0E0E"/>
              </a:solidFill>
            </a:endParaRPr>
          </a:p>
          <a:p>
            <a:pPr indent="0" lvl="0" marL="139700" rtl="0" algn="l">
              <a:lnSpc>
                <a:spcPct val="115000"/>
              </a:lnSpc>
              <a:spcBef>
                <a:spcPts val="1200"/>
              </a:spcBef>
              <a:spcAft>
                <a:spcPts val="0"/>
              </a:spcAft>
              <a:buNone/>
            </a:pPr>
            <a:r>
              <a:rPr b="1" lang="en-GB" sz="1800">
                <a:solidFill>
                  <a:srgbClr val="0E0E0E"/>
                </a:solidFill>
                <a:latin typeface="Helvetica Neue"/>
                <a:ea typeface="Helvetica Neue"/>
                <a:cs typeface="Helvetica Neue"/>
                <a:sym typeface="Helvetica Neue"/>
              </a:rPr>
              <a:t>6D Pose</a:t>
            </a:r>
            <a:r>
              <a:rPr lang="en-GB" sz="1800">
                <a:solidFill>
                  <a:srgbClr val="0E0E0E"/>
                </a:solidFill>
                <a:latin typeface="Helvetica Neue"/>
                <a:ea typeface="Helvetica Neue"/>
                <a:cs typeface="Helvetica Neue"/>
                <a:sym typeface="Helvetica Neue"/>
              </a:rPr>
              <a:t> = 3D Position (X, Y, Z) + 3D Rotation (</a:t>
            </a:r>
            <a:r>
              <a:rPr lang="en-GB" sz="1800">
                <a:solidFill>
                  <a:schemeClr val="dk1"/>
                </a:solidFill>
              </a:rPr>
              <a:t>α, β, γ</a:t>
            </a:r>
            <a:r>
              <a:rPr lang="en-GB" sz="1800">
                <a:solidFill>
                  <a:srgbClr val="0E0E0E"/>
                </a:solidFill>
                <a:latin typeface="Helvetica Neue"/>
                <a:ea typeface="Helvetica Neue"/>
                <a:cs typeface="Helvetica Neue"/>
                <a:sym typeface="Helvetica Neue"/>
              </a:rPr>
              <a:t>)</a:t>
            </a:r>
            <a:endParaRPr sz="1800">
              <a:solidFill>
                <a:schemeClr val="dk1"/>
              </a:solidFill>
            </a:endParaRPr>
          </a:p>
        </p:txBody>
      </p:sp>
      <p:pic>
        <p:nvPicPr>
          <p:cNvPr id="154" name="Google Shape;154;p24"/>
          <p:cNvPicPr preferRelativeResize="0"/>
          <p:nvPr/>
        </p:nvPicPr>
        <p:blipFill rotWithShape="1">
          <a:blip r:embed="rId4">
            <a:alphaModFix/>
          </a:blip>
          <a:srcRect b="0" l="0" r="0" t="0"/>
          <a:stretch/>
        </p:blipFill>
        <p:spPr>
          <a:xfrm>
            <a:off x="6228925" y="1414625"/>
            <a:ext cx="2598000" cy="201436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9"/>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3D generation model</a:t>
            </a:r>
            <a:endParaRPr sz="1600">
              <a:solidFill>
                <a:schemeClr val="accent1"/>
              </a:solidFill>
              <a:latin typeface="Arial"/>
              <a:ea typeface="Arial"/>
              <a:cs typeface="Arial"/>
              <a:sym typeface="Arial"/>
            </a:endParaRPr>
          </a:p>
        </p:txBody>
      </p:sp>
      <p:sp>
        <p:nvSpPr>
          <p:cNvPr id="843" name="Google Shape;843;p69"/>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844" name="Google Shape;844;p69"/>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845" name="Google Shape;845;p69"/>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46" name="Google Shape;846;p69"/>
          <p:cNvSpPr txBox="1"/>
          <p:nvPr/>
        </p:nvSpPr>
        <p:spPr>
          <a:xfrm>
            <a:off x="2819400" y="43807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Table . Comparison between preprocessed image</a:t>
            </a:r>
            <a:endParaRPr/>
          </a:p>
        </p:txBody>
      </p:sp>
      <p:sp>
        <p:nvSpPr>
          <p:cNvPr id="847" name="Google Shape;847;p69"/>
          <p:cNvSpPr txBox="1"/>
          <p:nvPr/>
        </p:nvSpPr>
        <p:spPr>
          <a:xfrm>
            <a:off x="79375" y="4609300"/>
            <a:ext cx="893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
              </a:spcAft>
              <a:buNone/>
            </a:pPr>
            <a:r>
              <a:rPr lang="en-GB" sz="400">
                <a:solidFill>
                  <a:schemeClr val="dk1"/>
                </a:solidFill>
                <a:uFill>
                  <a:noFill/>
                </a:uFill>
                <a:hlinkClick r:id="rId4">
                  <a:extLst>
                    <a:ext uri="{A12FA001-AC4F-418D-AE19-62706E023703}">
                      <ahyp:hlinkClr val="tx"/>
                    </a:ext>
                  </a:extLst>
                </a:hlinkClick>
              </a:rPr>
              <a:t>Zibo Zhao</a:t>
            </a:r>
            <a:r>
              <a:rPr lang="en-GB" sz="400">
                <a:solidFill>
                  <a:schemeClr val="dk1"/>
                </a:solidFill>
              </a:rPr>
              <a:t>, </a:t>
            </a:r>
            <a:r>
              <a:rPr lang="en-GB" sz="400">
                <a:solidFill>
                  <a:schemeClr val="dk1"/>
                </a:solidFill>
                <a:uFill>
                  <a:noFill/>
                </a:uFill>
                <a:hlinkClick r:id="rId5">
                  <a:extLst>
                    <a:ext uri="{A12FA001-AC4F-418D-AE19-62706E023703}">
                      <ahyp:hlinkClr val="tx"/>
                    </a:ext>
                  </a:extLst>
                </a:hlinkClick>
              </a:rPr>
              <a:t>Zeqiang Lai</a:t>
            </a:r>
            <a:r>
              <a:rPr lang="en-GB" sz="400">
                <a:solidFill>
                  <a:schemeClr val="dk1"/>
                </a:solidFill>
              </a:rPr>
              <a:t>, </a:t>
            </a:r>
            <a:r>
              <a:rPr lang="en-GB" sz="400">
                <a:solidFill>
                  <a:schemeClr val="dk1"/>
                </a:solidFill>
                <a:uFill>
                  <a:noFill/>
                </a:uFill>
                <a:hlinkClick r:id="rId6">
                  <a:extLst>
                    <a:ext uri="{A12FA001-AC4F-418D-AE19-62706E023703}">
                      <ahyp:hlinkClr val="tx"/>
                    </a:ext>
                  </a:extLst>
                </a:hlinkClick>
              </a:rPr>
              <a:t>Qingxiang Lin</a:t>
            </a:r>
            <a:r>
              <a:rPr lang="en-GB" sz="400">
                <a:solidFill>
                  <a:schemeClr val="dk1"/>
                </a:solidFill>
              </a:rPr>
              <a:t>, </a:t>
            </a:r>
            <a:r>
              <a:rPr lang="en-GB" sz="400">
                <a:solidFill>
                  <a:schemeClr val="dk1"/>
                </a:solidFill>
                <a:uFill>
                  <a:noFill/>
                </a:uFill>
                <a:hlinkClick r:id="rId7">
                  <a:extLst>
                    <a:ext uri="{A12FA001-AC4F-418D-AE19-62706E023703}">
                      <ahyp:hlinkClr val="tx"/>
                    </a:ext>
                  </a:extLst>
                </a:hlinkClick>
              </a:rPr>
              <a:t>Yunfei Zhao</a:t>
            </a:r>
            <a:r>
              <a:rPr lang="en-GB" sz="400">
                <a:solidFill>
                  <a:schemeClr val="dk1"/>
                </a:solidFill>
              </a:rPr>
              <a:t>, </a:t>
            </a:r>
            <a:r>
              <a:rPr lang="en-GB" sz="400">
                <a:solidFill>
                  <a:schemeClr val="dk1"/>
                </a:solidFill>
                <a:uFill>
                  <a:noFill/>
                </a:uFill>
                <a:hlinkClick r:id="rId8">
                  <a:extLst>
                    <a:ext uri="{A12FA001-AC4F-418D-AE19-62706E023703}">
                      <ahyp:hlinkClr val="tx"/>
                    </a:ext>
                  </a:extLst>
                </a:hlinkClick>
              </a:rPr>
              <a:t>Haolin Liu</a:t>
            </a:r>
            <a:r>
              <a:rPr lang="en-GB" sz="400">
                <a:solidFill>
                  <a:schemeClr val="dk1"/>
                </a:solidFill>
              </a:rPr>
              <a:t>, </a:t>
            </a:r>
            <a:r>
              <a:rPr lang="en-GB" sz="400">
                <a:solidFill>
                  <a:schemeClr val="dk1"/>
                </a:solidFill>
                <a:uFill>
                  <a:noFill/>
                </a:uFill>
                <a:hlinkClick r:id="rId9">
                  <a:extLst>
                    <a:ext uri="{A12FA001-AC4F-418D-AE19-62706E023703}">
                      <ahyp:hlinkClr val="tx"/>
                    </a:ext>
                  </a:extLst>
                </a:hlinkClick>
              </a:rPr>
              <a:t>Shuhui Yang</a:t>
            </a:r>
            <a:r>
              <a:rPr lang="en-GB" sz="400">
                <a:solidFill>
                  <a:schemeClr val="dk1"/>
                </a:solidFill>
              </a:rPr>
              <a:t>, </a:t>
            </a:r>
            <a:r>
              <a:rPr lang="en-GB" sz="400">
                <a:solidFill>
                  <a:schemeClr val="dk1"/>
                </a:solidFill>
                <a:uFill>
                  <a:noFill/>
                </a:uFill>
                <a:hlinkClick r:id="rId10">
                  <a:extLst>
                    <a:ext uri="{A12FA001-AC4F-418D-AE19-62706E023703}">
                      <ahyp:hlinkClr val="tx"/>
                    </a:ext>
                  </a:extLst>
                </a:hlinkClick>
              </a:rPr>
              <a:t>Yifei Feng</a:t>
            </a:r>
            <a:r>
              <a:rPr lang="en-GB" sz="400">
                <a:solidFill>
                  <a:schemeClr val="dk1"/>
                </a:solidFill>
              </a:rPr>
              <a:t>, </a:t>
            </a:r>
            <a:r>
              <a:rPr lang="en-GB" sz="400">
                <a:solidFill>
                  <a:schemeClr val="dk1"/>
                </a:solidFill>
                <a:uFill>
                  <a:noFill/>
                </a:uFill>
                <a:hlinkClick r:id="rId11">
                  <a:extLst>
                    <a:ext uri="{A12FA001-AC4F-418D-AE19-62706E023703}">
                      <ahyp:hlinkClr val="tx"/>
                    </a:ext>
                  </a:extLst>
                </a:hlinkClick>
              </a:rPr>
              <a:t>Mingxin Yang</a:t>
            </a:r>
            <a:r>
              <a:rPr lang="en-GB" sz="400">
                <a:solidFill>
                  <a:schemeClr val="dk1"/>
                </a:solidFill>
              </a:rPr>
              <a:t>, </a:t>
            </a:r>
            <a:r>
              <a:rPr lang="en-GB" sz="400">
                <a:solidFill>
                  <a:schemeClr val="dk1"/>
                </a:solidFill>
                <a:uFill>
                  <a:noFill/>
                </a:uFill>
                <a:hlinkClick r:id="rId12">
                  <a:extLst>
                    <a:ext uri="{A12FA001-AC4F-418D-AE19-62706E023703}">
                      <ahyp:hlinkClr val="tx"/>
                    </a:ext>
                  </a:extLst>
                </a:hlinkClick>
              </a:rPr>
              <a:t>Sheng Zhang</a:t>
            </a:r>
            <a:r>
              <a:rPr lang="en-GB" sz="400">
                <a:solidFill>
                  <a:schemeClr val="dk1"/>
                </a:solidFill>
              </a:rPr>
              <a:t>, </a:t>
            </a:r>
            <a:r>
              <a:rPr lang="en-GB" sz="400">
                <a:solidFill>
                  <a:schemeClr val="dk1"/>
                </a:solidFill>
                <a:uFill>
                  <a:noFill/>
                </a:uFill>
                <a:hlinkClick r:id="rId13">
                  <a:extLst>
                    <a:ext uri="{A12FA001-AC4F-418D-AE19-62706E023703}">
                      <ahyp:hlinkClr val="tx"/>
                    </a:ext>
                  </a:extLst>
                </a:hlinkClick>
              </a:rPr>
              <a:t>Xianghui Yang</a:t>
            </a:r>
            <a:r>
              <a:rPr lang="en-GB" sz="400">
                <a:solidFill>
                  <a:schemeClr val="dk1"/>
                </a:solidFill>
              </a:rPr>
              <a:t>, </a:t>
            </a:r>
            <a:r>
              <a:rPr lang="en-GB" sz="400">
                <a:solidFill>
                  <a:schemeClr val="dk1"/>
                </a:solidFill>
                <a:uFill>
                  <a:noFill/>
                </a:uFill>
                <a:hlinkClick r:id="rId14">
                  <a:extLst>
                    <a:ext uri="{A12FA001-AC4F-418D-AE19-62706E023703}">
                      <ahyp:hlinkClr val="tx"/>
                    </a:ext>
                  </a:extLst>
                </a:hlinkClick>
              </a:rPr>
              <a:t>Huiwen Shi</a:t>
            </a:r>
            <a:r>
              <a:rPr lang="en-GB" sz="400">
                <a:solidFill>
                  <a:schemeClr val="dk1"/>
                </a:solidFill>
              </a:rPr>
              <a:t>, </a:t>
            </a:r>
            <a:r>
              <a:rPr lang="en-GB" sz="400">
                <a:solidFill>
                  <a:schemeClr val="dk1"/>
                </a:solidFill>
                <a:uFill>
                  <a:noFill/>
                </a:uFill>
                <a:hlinkClick r:id="rId15">
                  <a:extLst>
                    <a:ext uri="{A12FA001-AC4F-418D-AE19-62706E023703}">
                      <ahyp:hlinkClr val="tx"/>
                    </a:ext>
                  </a:extLst>
                </a:hlinkClick>
              </a:rPr>
              <a:t>Sicong Liu</a:t>
            </a:r>
            <a:r>
              <a:rPr lang="en-GB" sz="400">
                <a:solidFill>
                  <a:schemeClr val="dk1"/>
                </a:solidFill>
              </a:rPr>
              <a:t>, </a:t>
            </a:r>
            <a:r>
              <a:rPr lang="en-GB" sz="400">
                <a:solidFill>
                  <a:schemeClr val="dk1"/>
                </a:solidFill>
                <a:uFill>
                  <a:noFill/>
                </a:uFill>
                <a:hlinkClick r:id="rId16">
                  <a:extLst>
                    <a:ext uri="{A12FA001-AC4F-418D-AE19-62706E023703}">
                      <ahyp:hlinkClr val="tx"/>
                    </a:ext>
                  </a:extLst>
                </a:hlinkClick>
              </a:rPr>
              <a:t>Junta Wu</a:t>
            </a:r>
            <a:r>
              <a:rPr lang="en-GB" sz="400">
                <a:solidFill>
                  <a:schemeClr val="dk1"/>
                </a:solidFill>
              </a:rPr>
              <a:t>, </a:t>
            </a:r>
            <a:r>
              <a:rPr lang="en-GB" sz="400">
                <a:solidFill>
                  <a:schemeClr val="dk1"/>
                </a:solidFill>
                <a:uFill>
                  <a:noFill/>
                </a:uFill>
                <a:hlinkClick r:id="rId17">
                  <a:extLst>
                    <a:ext uri="{A12FA001-AC4F-418D-AE19-62706E023703}">
                      <ahyp:hlinkClr val="tx"/>
                    </a:ext>
                  </a:extLst>
                </a:hlinkClick>
              </a:rPr>
              <a:t>Yihang Lian</a:t>
            </a:r>
            <a:r>
              <a:rPr lang="en-GB" sz="400">
                <a:solidFill>
                  <a:schemeClr val="dk1"/>
                </a:solidFill>
              </a:rPr>
              <a:t>, </a:t>
            </a:r>
            <a:r>
              <a:rPr lang="en-GB" sz="400">
                <a:solidFill>
                  <a:schemeClr val="dk1"/>
                </a:solidFill>
                <a:uFill>
                  <a:noFill/>
                </a:uFill>
                <a:hlinkClick r:id="rId18">
                  <a:extLst>
                    <a:ext uri="{A12FA001-AC4F-418D-AE19-62706E023703}">
                      <ahyp:hlinkClr val="tx"/>
                    </a:ext>
                  </a:extLst>
                </a:hlinkClick>
              </a:rPr>
              <a:t>Fan Yang</a:t>
            </a:r>
            <a:r>
              <a:rPr lang="en-GB" sz="400">
                <a:solidFill>
                  <a:schemeClr val="dk1"/>
                </a:solidFill>
              </a:rPr>
              <a:t>, </a:t>
            </a:r>
            <a:r>
              <a:rPr lang="en-GB" sz="400">
                <a:solidFill>
                  <a:schemeClr val="dk1"/>
                </a:solidFill>
                <a:uFill>
                  <a:noFill/>
                </a:uFill>
                <a:hlinkClick r:id="rId19">
                  <a:extLst>
                    <a:ext uri="{A12FA001-AC4F-418D-AE19-62706E023703}">
                      <ahyp:hlinkClr val="tx"/>
                    </a:ext>
                  </a:extLst>
                </a:hlinkClick>
              </a:rPr>
              <a:t>Ruining Tang</a:t>
            </a:r>
            <a:r>
              <a:rPr lang="en-GB" sz="400">
                <a:solidFill>
                  <a:schemeClr val="dk1"/>
                </a:solidFill>
              </a:rPr>
              <a:t>, </a:t>
            </a:r>
            <a:r>
              <a:rPr lang="en-GB" sz="400">
                <a:solidFill>
                  <a:schemeClr val="dk1"/>
                </a:solidFill>
                <a:uFill>
                  <a:noFill/>
                </a:uFill>
                <a:hlinkClick r:id="rId20">
                  <a:extLst>
                    <a:ext uri="{A12FA001-AC4F-418D-AE19-62706E023703}">
                      <ahyp:hlinkClr val="tx"/>
                    </a:ext>
                  </a:extLst>
                </a:hlinkClick>
              </a:rPr>
              <a:t>Zebin He</a:t>
            </a:r>
            <a:r>
              <a:rPr lang="en-GB" sz="400">
                <a:solidFill>
                  <a:schemeClr val="dk1"/>
                </a:solidFill>
              </a:rPr>
              <a:t>, </a:t>
            </a:r>
            <a:r>
              <a:rPr lang="en-GB" sz="400">
                <a:solidFill>
                  <a:schemeClr val="dk1"/>
                </a:solidFill>
                <a:uFill>
                  <a:noFill/>
                </a:uFill>
                <a:hlinkClick r:id="rId21">
                  <a:extLst>
                    <a:ext uri="{A12FA001-AC4F-418D-AE19-62706E023703}">
                      <ahyp:hlinkClr val="tx"/>
                    </a:ext>
                  </a:extLst>
                </a:hlinkClick>
              </a:rPr>
              <a:t>Xinzhou Wang</a:t>
            </a:r>
            <a:r>
              <a:rPr lang="en-GB" sz="400">
                <a:solidFill>
                  <a:schemeClr val="dk1"/>
                </a:solidFill>
              </a:rPr>
              <a:t>, </a:t>
            </a:r>
            <a:r>
              <a:rPr lang="en-GB" sz="400">
                <a:solidFill>
                  <a:schemeClr val="dk1"/>
                </a:solidFill>
                <a:uFill>
                  <a:noFill/>
                </a:uFill>
                <a:hlinkClick r:id="rId22">
                  <a:extLst>
                    <a:ext uri="{A12FA001-AC4F-418D-AE19-62706E023703}">
                      <ahyp:hlinkClr val="tx"/>
                    </a:ext>
                  </a:extLst>
                </a:hlinkClick>
              </a:rPr>
              <a:t>Jian Liu</a:t>
            </a:r>
            <a:r>
              <a:rPr lang="en-GB" sz="400">
                <a:solidFill>
                  <a:schemeClr val="dk1"/>
                </a:solidFill>
              </a:rPr>
              <a:t>, </a:t>
            </a:r>
            <a:r>
              <a:rPr lang="en-GB" sz="400">
                <a:solidFill>
                  <a:schemeClr val="dk1"/>
                </a:solidFill>
                <a:uFill>
                  <a:noFill/>
                </a:uFill>
                <a:hlinkClick r:id="rId23">
                  <a:extLst>
                    <a:ext uri="{A12FA001-AC4F-418D-AE19-62706E023703}">
                      <ahyp:hlinkClr val="tx"/>
                    </a:ext>
                  </a:extLst>
                </a:hlinkClick>
              </a:rPr>
              <a:t>Xuhui Zuo</a:t>
            </a:r>
            <a:r>
              <a:rPr lang="en-GB" sz="400">
                <a:solidFill>
                  <a:schemeClr val="dk1"/>
                </a:solidFill>
              </a:rPr>
              <a:t>, </a:t>
            </a:r>
            <a:r>
              <a:rPr lang="en-GB" sz="400">
                <a:solidFill>
                  <a:schemeClr val="dk1"/>
                </a:solidFill>
                <a:uFill>
                  <a:noFill/>
                </a:uFill>
                <a:hlinkClick r:id="rId24">
                  <a:extLst>
                    <a:ext uri="{A12FA001-AC4F-418D-AE19-62706E023703}">
                      <ahyp:hlinkClr val="tx"/>
                    </a:ext>
                  </a:extLst>
                </a:hlinkClick>
              </a:rPr>
              <a:t>Zhuo Chen</a:t>
            </a:r>
            <a:r>
              <a:rPr lang="en-GB" sz="400">
                <a:solidFill>
                  <a:schemeClr val="dk1"/>
                </a:solidFill>
              </a:rPr>
              <a:t>, </a:t>
            </a:r>
            <a:r>
              <a:rPr lang="en-GB" sz="400">
                <a:solidFill>
                  <a:schemeClr val="dk1"/>
                </a:solidFill>
                <a:uFill>
                  <a:noFill/>
                </a:uFill>
                <a:hlinkClick r:id="rId25">
                  <a:extLst>
                    <a:ext uri="{A12FA001-AC4F-418D-AE19-62706E023703}">
                      <ahyp:hlinkClr val="tx"/>
                    </a:ext>
                  </a:extLst>
                </a:hlinkClick>
              </a:rPr>
              <a:t>Biwen Lei</a:t>
            </a:r>
            <a:r>
              <a:rPr lang="en-GB" sz="400">
                <a:solidFill>
                  <a:schemeClr val="dk1"/>
                </a:solidFill>
              </a:rPr>
              <a:t>, </a:t>
            </a:r>
            <a:r>
              <a:rPr lang="en-GB" sz="400">
                <a:solidFill>
                  <a:schemeClr val="dk1"/>
                </a:solidFill>
                <a:uFill>
                  <a:noFill/>
                </a:uFill>
                <a:hlinkClick r:id="rId26">
                  <a:extLst>
                    <a:ext uri="{A12FA001-AC4F-418D-AE19-62706E023703}">
                      <ahyp:hlinkClr val="tx"/>
                    </a:ext>
                  </a:extLst>
                </a:hlinkClick>
              </a:rPr>
              <a:t>Haohan Weng</a:t>
            </a:r>
            <a:r>
              <a:rPr lang="en-GB" sz="400">
                <a:solidFill>
                  <a:schemeClr val="dk1"/>
                </a:solidFill>
              </a:rPr>
              <a:t>, </a:t>
            </a:r>
            <a:r>
              <a:rPr lang="en-GB" sz="400">
                <a:solidFill>
                  <a:schemeClr val="dk1"/>
                </a:solidFill>
                <a:uFill>
                  <a:noFill/>
                </a:uFill>
                <a:hlinkClick r:id="rId27">
                  <a:extLst>
                    <a:ext uri="{A12FA001-AC4F-418D-AE19-62706E023703}">
                      <ahyp:hlinkClr val="tx"/>
                    </a:ext>
                  </a:extLst>
                </a:hlinkClick>
              </a:rPr>
              <a:t>Jing Xu</a:t>
            </a:r>
            <a:r>
              <a:rPr lang="en-GB" sz="400">
                <a:solidFill>
                  <a:schemeClr val="dk1"/>
                </a:solidFill>
              </a:rPr>
              <a:t>, </a:t>
            </a:r>
            <a:r>
              <a:rPr lang="en-GB" sz="400">
                <a:solidFill>
                  <a:schemeClr val="dk1"/>
                </a:solidFill>
                <a:uFill>
                  <a:noFill/>
                </a:uFill>
                <a:hlinkClick r:id="rId28">
                  <a:extLst>
                    <a:ext uri="{A12FA001-AC4F-418D-AE19-62706E023703}">
                      <ahyp:hlinkClr val="tx"/>
                    </a:ext>
                  </a:extLst>
                </a:hlinkClick>
              </a:rPr>
              <a:t>Yiling Zhu</a:t>
            </a:r>
            <a:r>
              <a:rPr lang="en-GB" sz="400">
                <a:solidFill>
                  <a:schemeClr val="dk1"/>
                </a:solidFill>
              </a:rPr>
              <a:t>, </a:t>
            </a:r>
            <a:r>
              <a:rPr lang="en-GB" sz="400">
                <a:solidFill>
                  <a:schemeClr val="dk1"/>
                </a:solidFill>
                <a:uFill>
                  <a:noFill/>
                </a:uFill>
                <a:hlinkClick r:id="rId29">
                  <a:extLst>
                    <a:ext uri="{A12FA001-AC4F-418D-AE19-62706E023703}">
                      <ahyp:hlinkClr val="tx"/>
                    </a:ext>
                  </a:extLst>
                </a:hlinkClick>
              </a:rPr>
              <a:t>Xinhai Liu</a:t>
            </a:r>
            <a:r>
              <a:rPr lang="en-GB" sz="400">
                <a:solidFill>
                  <a:schemeClr val="dk1"/>
                </a:solidFill>
              </a:rPr>
              <a:t>, </a:t>
            </a:r>
            <a:r>
              <a:rPr lang="en-GB" sz="400">
                <a:solidFill>
                  <a:schemeClr val="dk1"/>
                </a:solidFill>
                <a:uFill>
                  <a:noFill/>
                </a:uFill>
                <a:hlinkClick r:id="rId30">
                  <a:extLst>
                    <a:ext uri="{A12FA001-AC4F-418D-AE19-62706E023703}">
                      <ahyp:hlinkClr val="tx"/>
                    </a:ext>
                  </a:extLst>
                </a:hlinkClick>
              </a:rPr>
              <a:t>Lixin Xu</a:t>
            </a:r>
            <a:r>
              <a:rPr lang="en-GB" sz="400">
                <a:solidFill>
                  <a:schemeClr val="dk1"/>
                </a:solidFill>
              </a:rPr>
              <a:t>, </a:t>
            </a:r>
            <a:r>
              <a:rPr lang="en-GB" sz="400">
                <a:solidFill>
                  <a:schemeClr val="dk1"/>
                </a:solidFill>
                <a:uFill>
                  <a:noFill/>
                </a:uFill>
                <a:hlinkClick r:id="rId31">
                  <a:extLst>
                    <a:ext uri="{A12FA001-AC4F-418D-AE19-62706E023703}">
                      <ahyp:hlinkClr val="tx"/>
                    </a:ext>
                  </a:extLst>
                </a:hlinkClick>
              </a:rPr>
              <a:t>Changrong Hu</a:t>
            </a:r>
            <a:r>
              <a:rPr lang="en-GB" sz="400">
                <a:solidFill>
                  <a:schemeClr val="dk1"/>
                </a:solidFill>
              </a:rPr>
              <a:t>, </a:t>
            </a:r>
            <a:r>
              <a:rPr lang="en-GB" sz="400">
                <a:solidFill>
                  <a:schemeClr val="dk1"/>
                </a:solidFill>
                <a:uFill>
                  <a:noFill/>
                </a:uFill>
                <a:hlinkClick r:id="rId32">
                  <a:extLst>
                    <a:ext uri="{A12FA001-AC4F-418D-AE19-62706E023703}">
                      <ahyp:hlinkClr val="tx"/>
                    </a:ext>
                  </a:extLst>
                </a:hlinkClick>
              </a:rPr>
              <a:t>Shaoxiong Yang</a:t>
            </a:r>
            <a:r>
              <a:rPr lang="en-GB" sz="400">
                <a:solidFill>
                  <a:schemeClr val="dk1"/>
                </a:solidFill>
              </a:rPr>
              <a:t>, </a:t>
            </a:r>
            <a:r>
              <a:rPr lang="en-GB" sz="400">
                <a:solidFill>
                  <a:schemeClr val="dk1"/>
                </a:solidFill>
                <a:uFill>
                  <a:noFill/>
                </a:uFill>
                <a:hlinkClick r:id="rId33">
                  <a:extLst>
                    <a:ext uri="{A12FA001-AC4F-418D-AE19-62706E023703}">
                      <ahyp:hlinkClr val="tx"/>
                    </a:ext>
                  </a:extLst>
                </a:hlinkClick>
              </a:rPr>
              <a:t>Song Zhang</a:t>
            </a:r>
            <a:r>
              <a:rPr lang="en-GB" sz="400">
                <a:solidFill>
                  <a:schemeClr val="dk1"/>
                </a:solidFill>
              </a:rPr>
              <a:t>, </a:t>
            </a:r>
            <a:r>
              <a:rPr lang="en-GB" sz="400">
                <a:solidFill>
                  <a:schemeClr val="dk1"/>
                </a:solidFill>
                <a:uFill>
                  <a:noFill/>
                </a:uFill>
                <a:hlinkClick r:id="rId34">
                  <a:extLst>
                    <a:ext uri="{A12FA001-AC4F-418D-AE19-62706E023703}">
                      <ahyp:hlinkClr val="tx"/>
                    </a:ext>
                  </a:extLst>
                </a:hlinkClick>
              </a:rPr>
              <a:t>Yang Liu</a:t>
            </a:r>
            <a:r>
              <a:rPr lang="en-GB" sz="400">
                <a:solidFill>
                  <a:schemeClr val="dk1"/>
                </a:solidFill>
              </a:rPr>
              <a:t>, </a:t>
            </a:r>
            <a:r>
              <a:rPr lang="en-GB" sz="400">
                <a:solidFill>
                  <a:schemeClr val="dk1"/>
                </a:solidFill>
                <a:uFill>
                  <a:noFill/>
                </a:uFill>
                <a:hlinkClick r:id="rId35">
                  <a:extLst>
                    <a:ext uri="{A12FA001-AC4F-418D-AE19-62706E023703}">
                      <ahyp:hlinkClr val="tx"/>
                    </a:ext>
                  </a:extLst>
                </a:hlinkClick>
              </a:rPr>
              <a:t>Tianyu Huang</a:t>
            </a:r>
            <a:r>
              <a:rPr lang="en-GB" sz="400">
                <a:solidFill>
                  <a:schemeClr val="dk1"/>
                </a:solidFill>
              </a:rPr>
              <a:t>, </a:t>
            </a:r>
            <a:r>
              <a:rPr lang="en-GB" sz="400">
                <a:solidFill>
                  <a:schemeClr val="dk1"/>
                </a:solidFill>
                <a:uFill>
                  <a:noFill/>
                </a:uFill>
                <a:hlinkClick r:id="rId36">
                  <a:extLst>
                    <a:ext uri="{A12FA001-AC4F-418D-AE19-62706E023703}">
                      <ahyp:hlinkClr val="tx"/>
                    </a:ext>
                  </a:extLst>
                </a:hlinkClick>
              </a:rPr>
              <a:t>Lifu Wang</a:t>
            </a:r>
            <a:r>
              <a:rPr lang="en-GB" sz="400">
                <a:solidFill>
                  <a:schemeClr val="dk1"/>
                </a:solidFill>
              </a:rPr>
              <a:t>, </a:t>
            </a:r>
            <a:r>
              <a:rPr lang="en-GB" sz="400">
                <a:solidFill>
                  <a:schemeClr val="dk1"/>
                </a:solidFill>
                <a:uFill>
                  <a:noFill/>
                </a:uFill>
                <a:hlinkClick r:id="rId37">
                  <a:extLst>
                    <a:ext uri="{A12FA001-AC4F-418D-AE19-62706E023703}">
                      <ahyp:hlinkClr val="tx"/>
                    </a:ext>
                  </a:extLst>
                </a:hlinkClick>
              </a:rPr>
              <a:t>Jihong Zhang</a:t>
            </a:r>
            <a:r>
              <a:rPr lang="en-GB" sz="400">
                <a:solidFill>
                  <a:schemeClr val="dk1"/>
                </a:solidFill>
              </a:rPr>
              <a:t>, </a:t>
            </a:r>
            <a:r>
              <a:rPr lang="en-GB" sz="400">
                <a:solidFill>
                  <a:schemeClr val="dk1"/>
                </a:solidFill>
                <a:uFill>
                  <a:noFill/>
                </a:uFill>
                <a:hlinkClick r:id="rId38">
                  <a:extLst>
                    <a:ext uri="{A12FA001-AC4F-418D-AE19-62706E023703}">
                      <ahyp:hlinkClr val="tx"/>
                    </a:ext>
                  </a:extLst>
                </a:hlinkClick>
              </a:rPr>
              <a:t>Meng Chen</a:t>
            </a:r>
            <a:r>
              <a:rPr lang="en-GB" sz="400">
                <a:solidFill>
                  <a:schemeClr val="dk1"/>
                </a:solidFill>
              </a:rPr>
              <a:t>, </a:t>
            </a:r>
            <a:r>
              <a:rPr lang="en-GB" sz="400">
                <a:solidFill>
                  <a:schemeClr val="dk1"/>
                </a:solidFill>
                <a:uFill>
                  <a:noFill/>
                </a:uFill>
                <a:hlinkClick r:id="rId39">
                  <a:extLst>
                    <a:ext uri="{A12FA001-AC4F-418D-AE19-62706E023703}">
                      <ahyp:hlinkClr val="tx"/>
                    </a:ext>
                  </a:extLst>
                </a:hlinkClick>
              </a:rPr>
              <a:t>Liang Dong</a:t>
            </a:r>
            <a:r>
              <a:rPr lang="en-GB" sz="400">
                <a:solidFill>
                  <a:schemeClr val="dk1"/>
                </a:solidFill>
              </a:rPr>
              <a:t>, </a:t>
            </a:r>
            <a:r>
              <a:rPr lang="en-GB" sz="400">
                <a:solidFill>
                  <a:schemeClr val="dk1"/>
                </a:solidFill>
                <a:uFill>
                  <a:noFill/>
                </a:uFill>
                <a:hlinkClick r:id="rId40">
                  <a:extLst>
                    <a:ext uri="{A12FA001-AC4F-418D-AE19-62706E023703}">
                      <ahyp:hlinkClr val="tx"/>
                    </a:ext>
                  </a:extLst>
                </a:hlinkClick>
              </a:rPr>
              <a:t>Yiwen Jia</a:t>
            </a:r>
            <a:r>
              <a:rPr lang="en-GB" sz="400">
                <a:solidFill>
                  <a:schemeClr val="dk1"/>
                </a:solidFill>
              </a:rPr>
              <a:t>, </a:t>
            </a:r>
            <a:r>
              <a:rPr lang="en-GB" sz="400">
                <a:solidFill>
                  <a:schemeClr val="dk1"/>
                </a:solidFill>
                <a:uFill>
                  <a:noFill/>
                </a:uFill>
                <a:hlinkClick r:id="rId41">
                  <a:extLst>
                    <a:ext uri="{A12FA001-AC4F-418D-AE19-62706E023703}">
                      <ahyp:hlinkClr val="tx"/>
                    </a:ext>
                  </a:extLst>
                </a:hlinkClick>
              </a:rPr>
              <a:t>Yulin Cai</a:t>
            </a:r>
            <a:r>
              <a:rPr lang="en-GB" sz="400">
                <a:solidFill>
                  <a:schemeClr val="dk1"/>
                </a:solidFill>
              </a:rPr>
              <a:t>, </a:t>
            </a:r>
            <a:r>
              <a:rPr lang="en-GB" sz="400">
                <a:solidFill>
                  <a:schemeClr val="dk1"/>
                </a:solidFill>
                <a:uFill>
                  <a:noFill/>
                </a:uFill>
                <a:hlinkClick r:id="rId42">
                  <a:extLst>
                    <a:ext uri="{A12FA001-AC4F-418D-AE19-62706E023703}">
                      <ahyp:hlinkClr val="tx"/>
                    </a:ext>
                  </a:extLst>
                </a:hlinkClick>
              </a:rPr>
              <a:t>Jiaao Yu</a:t>
            </a:r>
            <a:r>
              <a:rPr lang="en-GB" sz="400">
                <a:solidFill>
                  <a:schemeClr val="dk1"/>
                </a:solidFill>
              </a:rPr>
              <a:t>, </a:t>
            </a:r>
            <a:r>
              <a:rPr lang="en-GB" sz="400">
                <a:solidFill>
                  <a:schemeClr val="dk1"/>
                </a:solidFill>
                <a:uFill>
                  <a:noFill/>
                </a:uFill>
                <a:hlinkClick r:id="rId43">
                  <a:extLst>
                    <a:ext uri="{A12FA001-AC4F-418D-AE19-62706E023703}">
                      <ahyp:hlinkClr val="tx"/>
                    </a:ext>
                  </a:extLst>
                </a:hlinkClick>
              </a:rPr>
              <a:t>Yixuan Tang</a:t>
            </a:r>
            <a:r>
              <a:rPr lang="en-GB" sz="400">
                <a:solidFill>
                  <a:schemeClr val="dk1"/>
                </a:solidFill>
              </a:rPr>
              <a:t>, </a:t>
            </a:r>
            <a:r>
              <a:rPr lang="en-GB" sz="400">
                <a:solidFill>
                  <a:schemeClr val="dk1"/>
                </a:solidFill>
                <a:uFill>
                  <a:noFill/>
                </a:uFill>
                <a:hlinkClick r:id="rId44">
                  <a:extLst>
                    <a:ext uri="{A12FA001-AC4F-418D-AE19-62706E023703}">
                      <ahyp:hlinkClr val="tx"/>
                    </a:ext>
                  </a:extLst>
                </a:hlinkClick>
              </a:rPr>
              <a:t>Hao Zhang</a:t>
            </a:r>
            <a:r>
              <a:rPr lang="en-GB" sz="400">
                <a:solidFill>
                  <a:schemeClr val="dk1"/>
                </a:solidFill>
              </a:rPr>
              <a:t>, </a:t>
            </a:r>
            <a:r>
              <a:rPr lang="en-GB" sz="400">
                <a:solidFill>
                  <a:schemeClr val="dk1"/>
                </a:solidFill>
                <a:uFill>
                  <a:noFill/>
                </a:uFill>
                <a:hlinkClick r:id="rId45">
                  <a:extLst>
                    <a:ext uri="{A12FA001-AC4F-418D-AE19-62706E023703}">
                      <ahyp:hlinkClr val="tx"/>
                    </a:ext>
                  </a:extLst>
                </a:hlinkClick>
              </a:rPr>
              <a:t>Zheng Ye</a:t>
            </a:r>
            <a:r>
              <a:rPr lang="en-GB" sz="400">
                <a:solidFill>
                  <a:schemeClr val="dk1"/>
                </a:solidFill>
              </a:rPr>
              <a:t>, </a:t>
            </a:r>
            <a:r>
              <a:rPr lang="en-GB" sz="400">
                <a:solidFill>
                  <a:schemeClr val="dk1"/>
                </a:solidFill>
                <a:uFill>
                  <a:noFill/>
                </a:uFill>
                <a:hlinkClick r:id="rId46">
                  <a:extLst>
                    <a:ext uri="{A12FA001-AC4F-418D-AE19-62706E023703}">
                      <ahyp:hlinkClr val="tx"/>
                    </a:ext>
                  </a:extLst>
                </a:hlinkClick>
              </a:rPr>
              <a:t>Peng He</a:t>
            </a:r>
            <a:r>
              <a:rPr lang="en-GB" sz="400">
                <a:solidFill>
                  <a:schemeClr val="dk1"/>
                </a:solidFill>
              </a:rPr>
              <a:t>, </a:t>
            </a:r>
            <a:r>
              <a:rPr lang="en-GB" sz="400">
                <a:solidFill>
                  <a:schemeClr val="dk1"/>
                </a:solidFill>
                <a:uFill>
                  <a:noFill/>
                </a:uFill>
                <a:hlinkClick r:id="rId47">
                  <a:extLst>
                    <a:ext uri="{A12FA001-AC4F-418D-AE19-62706E023703}">
                      <ahyp:hlinkClr val="tx"/>
                    </a:ext>
                  </a:extLst>
                </a:hlinkClick>
              </a:rPr>
              <a:t>Runzhou Wu</a:t>
            </a:r>
            <a:r>
              <a:rPr lang="en-GB" sz="400">
                <a:solidFill>
                  <a:schemeClr val="dk1"/>
                </a:solidFill>
              </a:rPr>
              <a:t>, </a:t>
            </a:r>
            <a:r>
              <a:rPr lang="en-GB" sz="400">
                <a:solidFill>
                  <a:schemeClr val="dk1"/>
                </a:solidFill>
                <a:uFill>
                  <a:noFill/>
                </a:uFill>
                <a:hlinkClick r:id="rId48">
                  <a:extLst>
                    <a:ext uri="{A12FA001-AC4F-418D-AE19-62706E023703}">
                      <ahyp:hlinkClr val="tx"/>
                    </a:ext>
                  </a:extLst>
                </a:hlinkClick>
              </a:rPr>
              <a:t>Chao Zhang</a:t>
            </a:r>
            <a:r>
              <a:rPr lang="en-GB" sz="400">
                <a:solidFill>
                  <a:schemeClr val="dk1"/>
                </a:solidFill>
              </a:rPr>
              <a:t>, </a:t>
            </a:r>
            <a:r>
              <a:rPr lang="en-GB" sz="400">
                <a:solidFill>
                  <a:schemeClr val="dk1"/>
                </a:solidFill>
                <a:uFill>
                  <a:noFill/>
                </a:uFill>
                <a:hlinkClick r:id="rId49">
                  <a:extLst>
                    <a:ext uri="{A12FA001-AC4F-418D-AE19-62706E023703}">
                      <ahyp:hlinkClr val="tx"/>
                    </a:ext>
                  </a:extLst>
                </a:hlinkClick>
              </a:rPr>
              <a:t>Yonghao Tan</a:t>
            </a:r>
            <a:r>
              <a:rPr lang="en-GB" sz="400">
                <a:solidFill>
                  <a:schemeClr val="dk1"/>
                </a:solidFill>
              </a:rPr>
              <a:t>, </a:t>
            </a:r>
            <a:r>
              <a:rPr lang="en-GB" sz="400">
                <a:solidFill>
                  <a:schemeClr val="dk1"/>
                </a:solidFill>
                <a:uFill>
                  <a:noFill/>
                </a:uFill>
                <a:hlinkClick r:id="rId50">
                  <a:extLst>
                    <a:ext uri="{A12FA001-AC4F-418D-AE19-62706E023703}">
                      <ahyp:hlinkClr val="tx"/>
                    </a:ext>
                  </a:extLst>
                </a:hlinkClick>
              </a:rPr>
              <a:t>Jie Xiao</a:t>
            </a:r>
            <a:r>
              <a:rPr lang="en-GB" sz="400">
                <a:solidFill>
                  <a:schemeClr val="dk1"/>
                </a:solidFill>
              </a:rPr>
              <a:t>, </a:t>
            </a:r>
            <a:r>
              <a:rPr lang="en-GB" sz="400">
                <a:solidFill>
                  <a:schemeClr val="dk1"/>
                </a:solidFill>
                <a:uFill>
                  <a:noFill/>
                </a:uFill>
                <a:hlinkClick r:id="rId51">
                  <a:extLst>
                    <a:ext uri="{A12FA001-AC4F-418D-AE19-62706E023703}">
                      <ahyp:hlinkClr val="tx"/>
                    </a:ext>
                  </a:extLst>
                </a:hlinkClick>
              </a:rPr>
              <a:t>Yangyu Tao</a:t>
            </a:r>
            <a:r>
              <a:rPr lang="en-GB" sz="400">
                <a:solidFill>
                  <a:schemeClr val="dk1"/>
                </a:solidFill>
              </a:rPr>
              <a:t>, </a:t>
            </a:r>
            <a:r>
              <a:rPr lang="en-GB" sz="400">
                <a:solidFill>
                  <a:schemeClr val="dk1"/>
                </a:solidFill>
                <a:uFill>
                  <a:noFill/>
                </a:uFill>
                <a:hlinkClick r:id="rId52">
                  <a:extLst>
                    <a:ext uri="{A12FA001-AC4F-418D-AE19-62706E023703}">
                      <ahyp:hlinkClr val="tx"/>
                    </a:ext>
                  </a:extLst>
                </a:hlinkClick>
              </a:rPr>
              <a:t>Jianchen Zhu</a:t>
            </a:r>
            <a:r>
              <a:rPr lang="en-GB" sz="400">
                <a:solidFill>
                  <a:schemeClr val="dk1"/>
                </a:solidFill>
              </a:rPr>
              <a:t>, </a:t>
            </a:r>
            <a:r>
              <a:rPr lang="en-GB" sz="400">
                <a:solidFill>
                  <a:schemeClr val="dk1"/>
                </a:solidFill>
                <a:uFill>
                  <a:noFill/>
                </a:uFill>
                <a:hlinkClick r:id="rId53">
                  <a:extLst>
                    <a:ext uri="{A12FA001-AC4F-418D-AE19-62706E023703}">
                      <ahyp:hlinkClr val="tx"/>
                    </a:ext>
                  </a:extLst>
                </a:hlinkClick>
              </a:rPr>
              <a:t>Jinbao Xue</a:t>
            </a:r>
            <a:r>
              <a:rPr lang="en-GB" sz="400">
                <a:solidFill>
                  <a:schemeClr val="dk1"/>
                </a:solidFill>
              </a:rPr>
              <a:t>, </a:t>
            </a:r>
            <a:r>
              <a:rPr lang="en-GB" sz="400">
                <a:solidFill>
                  <a:schemeClr val="dk1"/>
                </a:solidFill>
                <a:uFill>
                  <a:noFill/>
                </a:uFill>
                <a:hlinkClick r:id="rId54">
                  <a:extLst>
                    <a:ext uri="{A12FA001-AC4F-418D-AE19-62706E023703}">
                      <ahyp:hlinkClr val="tx"/>
                    </a:ext>
                  </a:extLst>
                </a:hlinkClick>
              </a:rPr>
              <a:t>Kai Liu</a:t>
            </a:r>
            <a:r>
              <a:rPr lang="en-GB" sz="400">
                <a:solidFill>
                  <a:schemeClr val="dk1"/>
                </a:solidFill>
              </a:rPr>
              <a:t>, </a:t>
            </a:r>
            <a:r>
              <a:rPr lang="en-GB" sz="400">
                <a:solidFill>
                  <a:schemeClr val="dk1"/>
                </a:solidFill>
                <a:uFill>
                  <a:noFill/>
                </a:uFill>
                <a:hlinkClick r:id="rId55">
                  <a:extLst>
                    <a:ext uri="{A12FA001-AC4F-418D-AE19-62706E023703}">
                      <ahyp:hlinkClr val="tx"/>
                    </a:ext>
                  </a:extLst>
                </a:hlinkClick>
              </a:rPr>
              <a:t>Chongqing Zhao</a:t>
            </a:r>
            <a:r>
              <a:rPr lang="en-GB" sz="400">
                <a:solidFill>
                  <a:schemeClr val="dk1"/>
                </a:solidFill>
              </a:rPr>
              <a:t>, </a:t>
            </a:r>
            <a:r>
              <a:rPr lang="en-GB" sz="400">
                <a:solidFill>
                  <a:schemeClr val="dk1"/>
                </a:solidFill>
                <a:uFill>
                  <a:noFill/>
                </a:uFill>
                <a:hlinkClick r:id="rId56">
                  <a:extLst>
                    <a:ext uri="{A12FA001-AC4F-418D-AE19-62706E023703}">
                      <ahyp:hlinkClr val="tx"/>
                    </a:ext>
                  </a:extLst>
                </a:hlinkClick>
              </a:rPr>
              <a:t>Xinming Wu</a:t>
            </a:r>
            <a:r>
              <a:rPr lang="en-GB" sz="400">
                <a:solidFill>
                  <a:schemeClr val="dk1"/>
                </a:solidFill>
              </a:rPr>
              <a:t>, </a:t>
            </a:r>
            <a:r>
              <a:rPr lang="en-GB" sz="400">
                <a:solidFill>
                  <a:schemeClr val="dk1"/>
                </a:solidFill>
                <a:uFill>
                  <a:noFill/>
                </a:uFill>
                <a:hlinkClick r:id="rId57">
                  <a:extLst>
                    <a:ext uri="{A12FA001-AC4F-418D-AE19-62706E023703}">
                      <ahyp:hlinkClr val="tx"/>
                    </a:ext>
                  </a:extLst>
                </a:hlinkClick>
              </a:rPr>
              <a:t>Zhichao Hu</a:t>
            </a:r>
            <a:r>
              <a:rPr lang="en-GB" sz="400">
                <a:solidFill>
                  <a:schemeClr val="dk1"/>
                </a:solidFill>
              </a:rPr>
              <a:t>, </a:t>
            </a:r>
            <a:r>
              <a:rPr lang="en-GB" sz="400">
                <a:solidFill>
                  <a:schemeClr val="dk1"/>
                </a:solidFill>
                <a:uFill>
                  <a:noFill/>
                </a:uFill>
                <a:hlinkClick r:id="rId58">
                  <a:extLst>
                    <a:ext uri="{A12FA001-AC4F-418D-AE19-62706E023703}">
                      <ahyp:hlinkClr val="tx"/>
                    </a:ext>
                  </a:extLst>
                </a:hlinkClick>
              </a:rPr>
              <a:t>Lei Qin</a:t>
            </a:r>
            <a:r>
              <a:rPr lang="en-GB" sz="400">
                <a:solidFill>
                  <a:schemeClr val="dk1"/>
                </a:solidFill>
              </a:rPr>
              <a:t>, </a:t>
            </a:r>
            <a:r>
              <a:rPr lang="en-GB" sz="400">
                <a:solidFill>
                  <a:schemeClr val="dk1"/>
                </a:solidFill>
                <a:uFill>
                  <a:noFill/>
                </a:uFill>
                <a:hlinkClick r:id="rId59">
                  <a:extLst>
                    <a:ext uri="{A12FA001-AC4F-418D-AE19-62706E023703}">
                      <ahyp:hlinkClr val="tx"/>
                    </a:ext>
                  </a:extLst>
                </a:hlinkClick>
              </a:rPr>
              <a:t>Jianbing Peng</a:t>
            </a:r>
            <a:r>
              <a:rPr lang="en-GB" sz="400">
                <a:solidFill>
                  <a:schemeClr val="dk1"/>
                </a:solidFill>
              </a:rPr>
              <a:t>, </a:t>
            </a:r>
            <a:r>
              <a:rPr lang="en-GB" sz="400">
                <a:solidFill>
                  <a:schemeClr val="dk1"/>
                </a:solidFill>
                <a:uFill>
                  <a:noFill/>
                </a:uFill>
                <a:hlinkClick r:id="rId60">
                  <a:extLst>
                    <a:ext uri="{A12FA001-AC4F-418D-AE19-62706E023703}">
                      <ahyp:hlinkClr val="tx"/>
                    </a:ext>
                  </a:extLst>
                </a:hlinkClick>
              </a:rPr>
              <a:t>Zhan Li</a:t>
            </a:r>
            <a:r>
              <a:rPr lang="en-GB" sz="400">
                <a:solidFill>
                  <a:schemeClr val="dk1"/>
                </a:solidFill>
              </a:rPr>
              <a:t>, </a:t>
            </a:r>
            <a:r>
              <a:rPr lang="en-GB" sz="400">
                <a:solidFill>
                  <a:schemeClr val="dk1"/>
                </a:solidFill>
                <a:uFill>
                  <a:noFill/>
                </a:uFill>
                <a:hlinkClick r:id="rId61">
                  <a:extLst>
                    <a:ext uri="{A12FA001-AC4F-418D-AE19-62706E023703}">
                      <ahyp:hlinkClr val="tx"/>
                    </a:ext>
                  </a:extLst>
                </a:hlinkClick>
              </a:rPr>
              <a:t>Minghui Chen</a:t>
            </a:r>
            <a:r>
              <a:rPr lang="en-GB" sz="400">
                <a:solidFill>
                  <a:schemeClr val="dk1"/>
                </a:solidFill>
              </a:rPr>
              <a:t>, </a:t>
            </a:r>
            <a:r>
              <a:rPr lang="en-GB" sz="400">
                <a:solidFill>
                  <a:schemeClr val="dk1"/>
                </a:solidFill>
                <a:uFill>
                  <a:noFill/>
                </a:uFill>
                <a:hlinkClick r:id="rId62">
                  <a:extLst>
                    <a:ext uri="{A12FA001-AC4F-418D-AE19-62706E023703}">
                      <ahyp:hlinkClr val="tx"/>
                    </a:ext>
                  </a:extLst>
                </a:hlinkClick>
              </a:rPr>
              <a:t>Xipeng Zhang</a:t>
            </a:r>
            <a:r>
              <a:rPr lang="en-GB" sz="400">
                <a:solidFill>
                  <a:schemeClr val="dk1"/>
                </a:solidFill>
              </a:rPr>
              <a:t>, </a:t>
            </a:r>
            <a:r>
              <a:rPr lang="en-GB" sz="400">
                <a:solidFill>
                  <a:schemeClr val="dk1"/>
                </a:solidFill>
                <a:uFill>
                  <a:noFill/>
                </a:uFill>
                <a:hlinkClick r:id="rId63">
                  <a:extLst>
                    <a:ext uri="{A12FA001-AC4F-418D-AE19-62706E023703}">
                      <ahyp:hlinkClr val="tx"/>
                    </a:ext>
                  </a:extLst>
                </a:hlinkClick>
              </a:rPr>
              <a:t>Lin Niu</a:t>
            </a:r>
            <a:r>
              <a:rPr lang="en-GB" sz="400">
                <a:solidFill>
                  <a:schemeClr val="dk1"/>
                </a:solidFill>
              </a:rPr>
              <a:t>, </a:t>
            </a:r>
            <a:r>
              <a:rPr lang="en-GB" sz="400">
                <a:solidFill>
                  <a:schemeClr val="dk1"/>
                </a:solidFill>
                <a:uFill>
                  <a:noFill/>
                </a:uFill>
                <a:hlinkClick r:id="rId64">
                  <a:extLst>
                    <a:ext uri="{A12FA001-AC4F-418D-AE19-62706E023703}">
                      <ahyp:hlinkClr val="tx"/>
                    </a:ext>
                  </a:extLst>
                </a:hlinkClick>
              </a:rPr>
              <a:t>Paige Wang</a:t>
            </a:r>
            <a:r>
              <a:rPr lang="en-GB" sz="400">
                <a:solidFill>
                  <a:schemeClr val="dk1"/>
                </a:solidFill>
              </a:rPr>
              <a:t>, </a:t>
            </a:r>
            <a:r>
              <a:rPr lang="en-GB" sz="400">
                <a:solidFill>
                  <a:schemeClr val="dk1"/>
                </a:solidFill>
                <a:uFill>
                  <a:noFill/>
                </a:uFill>
                <a:hlinkClick r:id="rId65">
                  <a:extLst>
                    <a:ext uri="{A12FA001-AC4F-418D-AE19-62706E023703}">
                      <ahyp:hlinkClr val="tx"/>
                    </a:ext>
                  </a:extLst>
                </a:hlinkClick>
              </a:rPr>
              <a:t>Yingkai Wang</a:t>
            </a:r>
            <a:r>
              <a:rPr lang="en-GB" sz="400">
                <a:solidFill>
                  <a:schemeClr val="dk1"/>
                </a:solidFill>
              </a:rPr>
              <a:t>, </a:t>
            </a:r>
            <a:r>
              <a:rPr lang="en-GB" sz="400">
                <a:solidFill>
                  <a:schemeClr val="dk1"/>
                </a:solidFill>
                <a:uFill>
                  <a:noFill/>
                </a:uFill>
                <a:hlinkClick r:id="rId66">
                  <a:extLst>
                    <a:ext uri="{A12FA001-AC4F-418D-AE19-62706E023703}">
                      <ahyp:hlinkClr val="tx"/>
                    </a:ext>
                  </a:extLst>
                </a:hlinkClick>
              </a:rPr>
              <a:t>Haozhao Kuang</a:t>
            </a:r>
            <a:r>
              <a:rPr lang="en-GB" sz="400">
                <a:solidFill>
                  <a:schemeClr val="dk1"/>
                </a:solidFill>
              </a:rPr>
              <a:t>, </a:t>
            </a:r>
            <a:r>
              <a:rPr lang="en-GB" sz="400">
                <a:solidFill>
                  <a:schemeClr val="dk1"/>
                </a:solidFill>
                <a:uFill>
                  <a:noFill/>
                </a:uFill>
                <a:hlinkClick r:id="rId67">
                  <a:extLst>
                    <a:ext uri="{A12FA001-AC4F-418D-AE19-62706E023703}">
                      <ahyp:hlinkClr val="tx"/>
                    </a:ext>
                  </a:extLst>
                </a:hlinkClick>
              </a:rPr>
              <a:t>Zhongyi Fan</a:t>
            </a:r>
            <a:r>
              <a:rPr lang="en-GB" sz="400">
                <a:solidFill>
                  <a:schemeClr val="dk1"/>
                </a:solidFill>
              </a:rPr>
              <a:t>, </a:t>
            </a:r>
            <a:r>
              <a:rPr lang="en-GB" sz="400">
                <a:solidFill>
                  <a:schemeClr val="dk1"/>
                </a:solidFill>
                <a:uFill>
                  <a:noFill/>
                </a:uFill>
                <a:hlinkClick r:id="rId68">
                  <a:extLst>
                    <a:ext uri="{A12FA001-AC4F-418D-AE19-62706E023703}">
                      <ahyp:hlinkClr val="tx"/>
                    </a:ext>
                  </a:extLst>
                </a:hlinkClick>
              </a:rPr>
              <a:t>Xu Zheng</a:t>
            </a:r>
            <a:r>
              <a:rPr lang="en-GB" sz="400">
                <a:solidFill>
                  <a:schemeClr val="dk1"/>
                </a:solidFill>
              </a:rPr>
              <a:t>, </a:t>
            </a:r>
            <a:r>
              <a:rPr lang="en-GB" sz="400">
                <a:solidFill>
                  <a:schemeClr val="dk1"/>
                </a:solidFill>
                <a:uFill>
                  <a:noFill/>
                </a:uFill>
                <a:hlinkClick r:id="rId69">
                  <a:extLst>
                    <a:ext uri="{A12FA001-AC4F-418D-AE19-62706E023703}">
                      <ahyp:hlinkClr val="tx"/>
                    </a:ext>
                  </a:extLst>
                </a:hlinkClick>
              </a:rPr>
              <a:t>Weihao Zhuang</a:t>
            </a:r>
            <a:r>
              <a:rPr lang="en-GB" sz="400">
                <a:solidFill>
                  <a:schemeClr val="dk1"/>
                </a:solidFill>
              </a:rPr>
              <a:t>, </a:t>
            </a:r>
            <a:r>
              <a:rPr lang="en-GB" sz="400">
                <a:solidFill>
                  <a:schemeClr val="dk1"/>
                </a:solidFill>
                <a:uFill>
                  <a:noFill/>
                </a:uFill>
                <a:hlinkClick r:id="rId70">
                  <a:extLst>
                    <a:ext uri="{A12FA001-AC4F-418D-AE19-62706E023703}">
                      <ahyp:hlinkClr val="tx"/>
                    </a:ext>
                  </a:extLst>
                </a:hlinkClick>
              </a:rPr>
              <a:t>YingPing He</a:t>
            </a:r>
            <a:r>
              <a:rPr lang="en-GB" sz="400">
                <a:solidFill>
                  <a:schemeClr val="dk1"/>
                </a:solidFill>
              </a:rPr>
              <a:t>, </a:t>
            </a:r>
            <a:r>
              <a:rPr lang="en-GB" sz="400">
                <a:solidFill>
                  <a:schemeClr val="dk1"/>
                </a:solidFill>
                <a:uFill>
                  <a:noFill/>
                </a:uFill>
                <a:hlinkClick r:id="rId71">
                  <a:extLst>
                    <a:ext uri="{A12FA001-AC4F-418D-AE19-62706E023703}">
                      <ahyp:hlinkClr val="tx"/>
                    </a:ext>
                  </a:extLst>
                </a:hlinkClick>
              </a:rPr>
              <a:t>Tian Liu</a:t>
            </a:r>
            <a:r>
              <a:rPr lang="en-GB" sz="400">
                <a:solidFill>
                  <a:schemeClr val="dk1"/>
                </a:solidFill>
              </a:rPr>
              <a:t>, </a:t>
            </a:r>
            <a:r>
              <a:rPr lang="en-GB" sz="400">
                <a:solidFill>
                  <a:schemeClr val="dk1"/>
                </a:solidFill>
                <a:uFill>
                  <a:noFill/>
                </a:uFill>
                <a:hlinkClick r:id="rId72">
                  <a:extLst>
                    <a:ext uri="{A12FA001-AC4F-418D-AE19-62706E023703}">
                      <ahyp:hlinkClr val="tx"/>
                    </a:ext>
                  </a:extLst>
                </a:hlinkClick>
              </a:rPr>
              <a:t>Yong Yang</a:t>
            </a:r>
            <a:r>
              <a:rPr lang="en-GB" sz="400">
                <a:solidFill>
                  <a:schemeClr val="dk1"/>
                </a:solidFill>
              </a:rPr>
              <a:t>, </a:t>
            </a:r>
            <a:r>
              <a:rPr lang="en-GB" sz="400">
                <a:solidFill>
                  <a:schemeClr val="dk1"/>
                </a:solidFill>
                <a:uFill>
                  <a:noFill/>
                </a:uFill>
                <a:hlinkClick r:id="rId73">
                  <a:extLst>
                    <a:ext uri="{A12FA001-AC4F-418D-AE19-62706E023703}">
                      <ahyp:hlinkClr val="tx"/>
                    </a:ext>
                  </a:extLst>
                </a:hlinkClick>
              </a:rPr>
              <a:t>Di Wang</a:t>
            </a:r>
            <a:r>
              <a:rPr lang="en-GB" sz="400">
                <a:solidFill>
                  <a:schemeClr val="dk1"/>
                </a:solidFill>
              </a:rPr>
              <a:t>, </a:t>
            </a:r>
            <a:r>
              <a:rPr lang="en-GB" sz="400">
                <a:solidFill>
                  <a:schemeClr val="dk1"/>
                </a:solidFill>
                <a:uFill>
                  <a:noFill/>
                </a:uFill>
                <a:hlinkClick r:id="rId74">
                  <a:extLst>
                    <a:ext uri="{A12FA001-AC4F-418D-AE19-62706E023703}">
                      <ahyp:hlinkClr val="tx"/>
                    </a:ext>
                  </a:extLst>
                </a:hlinkClick>
              </a:rPr>
              <a:t>Yuhong Liu</a:t>
            </a:r>
            <a:r>
              <a:rPr lang="en-GB" sz="400">
                <a:solidFill>
                  <a:schemeClr val="dk1"/>
                </a:solidFill>
              </a:rPr>
              <a:t>, </a:t>
            </a:r>
            <a:r>
              <a:rPr lang="en-GB" sz="400">
                <a:solidFill>
                  <a:schemeClr val="dk1"/>
                </a:solidFill>
                <a:uFill>
                  <a:noFill/>
                </a:uFill>
                <a:hlinkClick r:id="rId75">
                  <a:extLst>
                    <a:ext uri="{A12FA001-AC4F-418D-AE19-62706E023703}">
                      <ahyp:hlinkClr val="tx"/>
                    </a:ext>
                  </a:extLst>
                </a:hlinkClick>
              </a:rPr>
              <a:t>Jie Jiang</a:t>
            </a:r>
            <a:r>
              <a:rPr lang="en-GB" sz="400">
                <a:solidFill>
                  <a:schemeClr val="dk1"/>
                </a:solidFill>
              </a:rPr>
              <a:t>, </a:t>
            </a:r>
            <a:r>
              <a:rPr lang="en-GB" sz="400">
                <a:solidFill>
                  <a:schemeClr val="dk1"/>
                </a:solidFill>
                <a:uFill>
                  <a:noFill/>
                </a:uFill>
                <a:hlinkClick r:id="rId76">
                  <a:extLst>
                    <a:ext uri="{A12FA001-AC4F-418D-AE19-62706E023703}">
                      <ahyp:hlinkClr val="tx"/>
                    </a:ext>
                  </a:extLst>
                </a:hlinkClick>
              </a:rPr>
              <a:t>Jingwei Huang</a:t>
            </a:r>
            <a:r>
              <a:rPr lang="en-GB" sz="400">
                <a:solidFill>
                  <a:schemeClr val="dk1"/>
                </a:solidFill>
              </a:rPr>
              <a:t>, </a:t>
            </a:r>
            <a:r>
              <a:rPr lang="en-GB" sz="400">
                <a:solidFill>
                  <a:schemeClr val="dk1"/>
                </a:solidFill>
                <a:uFill>
                  <a:noFill/>
                </a:uFill>
                <a:hlinkClick r:id="rId77">
                  <a:extLst>
                    <a:ext uri="{A12FA001-AC4F-418D-AE19-62706E023703}">
                      <ahyp:hlinkClr val="tx"/>
                    </a:ext>
                  </a:extLst>
                </a:hlinkClick>
              </a:rPr>
              <a:t>Chunchao Guo</a:t>
            </a:r>
            <a:r>
              <a:rPr lang="en-GB" sz="400">
                <a:solidFill>
                  <a:schemeClr val="dk1"/>
                </a:solidFill>
              </a:rPr>
              <a:t>. Hunyuan3D 2.0: Scaling Diffusion Models for High Resolution Textured 3D Assets Generation, </a:t>
            </a:r>
            <a:r>
              <a:rPr lang="en-GB" sz="400">
                <a:solidFill>
                  <a:schemeClr val="dk1"/>
                </a:solidFill>
                <a:uFill>
                  <a:noFill/>
                </a:uFill>
                <a:hlinkClick r:id="rId78">
                  <a:extLst>
                    <a:ext uri="{A12FA001-AC4F-418D-AE19-62706E023703}">
                      <ahyp:hlinkClr val="tx"/>
                    </a:ext>
                  </a:extLst>
                </a:hlinkClick>
              </a:rPr>
              <a:t>arXiv:2501.12202</a:t>
            </a:r>
            <a:r>
              <a:rPr lang="en-GB" sz="400">
                <a:solidFill>
                  <a:schemeClr val="dk1"/>
                </a:solidFill>
              </a:rPr>
              <a:t> </a:t>
            </a:r>
            <a:endParaRPr/>
          </a:p>
        </p:txBody>
      </p:sp>
      <p:sp>
        <p:nvSpPr>
          <p:cNvPr id="848" name="Google Shape;848;p69"/>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Experiment on different preprocessed image</a:t>
            </a:r>
            <a:endParaRPr sz="500">
              <a:solidFill>
                <a:schemeClr val="accent1"/>
              </a:solidFill>
              <a:latin typeface="Arial"/>
              <a:ea typeface="Arial"/>
              <a:cs typeface="Arial"/>
              <a:sym typeface="Arial"/>
            </a:endParaRPr>
          </a:p>
        </p:txBody>
      </p:sp>
      <p:pic>
        <p:nvPicPr>
          <p:cNvPr id="849" name="Google Shape;849;p69"/>
          <p:cNvPicPr preferRelativeResize="0"/>
          <p:nvPr/>
        </p:nvPicPr>
        <p:blipFill>
          <a:blip r:embed="rId79">
            <a:alphaModFix/>
          </a:blip>
          <a:stretch>
            <a:fillRect/>
          </a:stretch>
        </p:blipFill>
        <p:spPr>
          <a:xfrm>
            <a:off x="1478293" y="1056275"/>
            <a:ext cx="6121141" cy="3400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0"/>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3D generation model</a:t>
            </a:r>
            <a:endParaRPr sz="1600">
              <a:solidFill>
                <a:schemeClr val="accent1"/>
              </a:solidFill>
              <a:latin typeface="Arial"/>
              <a:ea typeface="Arial"/>
              <a:cs typeface="Arial"/>
              <a:sym typeface="Arial"/>
            </a:endParaRPr>
          </a:p>
        </p:txBody>
      </p:sp>
      <p:sp>
        <p:nvSpPr>
          <p:cNvPr id="855" name="Google Shape;855;p70"/>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856" name="Google Shape;856;p70"/>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857" name="Google Shape;857;p70"/>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58" name="Google Shape;858;p70"/>
          <p:cNvSpPr txBox="1"/>
          <p:nvPr/>
        </p:nvSpPr>
        <p:spPr>
          <a:xfrm>
            <a:off x="2971800" y="45331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Table . Comparison between preprocessed image</a:t>
            </a:r>
            <a:endParaRPr/>
          </a:p>
        </p:txBody>
      </p:sp>
      <p:sp>
        <p:nvSpPr>
          <p:cNvPr id="859" name="Google Shape;859;p70"/>
          <p:cNvSpPr txBox="1"/>
          <p:nvPr/>
        </p:nvSpPr>
        <p:spPr>
          <a:xfrm>
            <a:off x="92600" y="4684300"/>
            <a:ext cx="87342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
              </a:spcAft>
              <a:buNone/>
            </a:pPr>
            <a:r>
              <a:rPr lang="en-GB" sz="400">
                <a:solidFill>
                  <a:schemeClr val="dk1"/>
                </a:solidFill>
              </a:rPr>
              <a:t>Xiang, Jianfeng and Lv, Zelong and Xu, Sicheng and Deng, Yu and Wang, Ruicheng and Zhang, Bowen and Chen, Dong and Tong, Xin and Yang, Jiaolong.Structured 3D Latents for Scalable and Versatile 3D Generation,arXiv preprint arXiv:2412.01506</a:t>
            </a:r>
            <a:endParaRPr/>
          </a:p>
        </p:txBody>
      </p:sp>
      <p:sp>
        <p:nvSpPr>
          <p:cNvPr id="860" name="Google Shape;860;p70"/>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Experiment on different preprocessed image</a:t>
            </a:r>
            <a:endParaRPr sz="500">
              <a:solidFill>
                <a:schemeClr val="accent1"/>
              </a:solidFill>
              <a:latin typeface="Arial"/>
              <a:ea typeface="Arial"/>
              <a:cs typeface="Arial"/>
              <a:sym typeface="Arial"/>
            </a:endParaRPr>
          </a:p>
        </p:txBody>
      </p:sp>
      <p:pic>
        <p:nvPicPr>
          <p:cNvPr id="861" name="Google Shape;861;p70"/>
          <p:cNvPicPr preferRelativeResize="0"/>
          <p:nvPr/>
        </p:nvPicPr>
        <p:blipFill>
          <a:blip r:embed="rId4">
            <a:alphaModFix/>
          </a:blip>
          <a:stretch>
            <a:fillRect/>
          </a:stretch>
        </p:blipFill>
        <p:spPr>
          <a:xfrm>
            <a:off x="1492315" y="1149175"/>
            <a:ext cx="6105419" cy="3367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1"/>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a:t>
            </a:r>
            <a:r>
              <a:rPr b="1" lang="en-GB">
                <a:solidFill>
                  <a:schemeClr val="lt2"/>
                </a:solidFill>
              </a:rPr>
              <a:t>Pose evaluation</a:t>
            </a:r>
            <a:endParaRPr sz="1600">
              <a:solidFill>
                <a:schemeClr val="accent1"/>
              </a:solidFill>
              <a:latin typeface="Arial"/>
              <a:ea typeface="Arial"/>
              <a:cs typeface="Arial"/>
              <a:sym typeface="Arial"/>
            </a:endParaRPr>
          </a:p>
        </p:txBody>
      </p:sp>
      <p:sp>
        <p:nvSpPr>
          <p:cNvPr id="867" name="Google Shape;867;p7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868" name="Google Shape;868;p71"/>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869" name="Google Shape;869;p71"/>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70" name="Google Shape;870;p71"/>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What is relative pose</a:t>
            </a:r>
            <a:endParaRPr sz="500">
              <a:solidFill>
                <a:schemeClr val="accent1"/>
              </a:solidFill>
              <a:latin typeface="Arial"/>
              <a:ea typeface="Arial"/>
              <a:cs typeface="Arial"/>
              <a:sym typeface="Arial"/>
            </a:endParaRPr>
          </a:p>
        </p:txBody>
      </p:sp>
      <p:pic>
        <p:nvPicPr>
          <p:cNvPr id="871" name="Google Shape;871;p71"/>
          <p:cNvPicPr preferRelativeResize="0"/>
          <p:nvPr/>
        </p:nvPicPr>
        <p:blipFill>
          <a:blip r:embed="rId4">
            <a:alphaModFix/>
          </a:blip>
          <a:stretch>
            <a:fillRect/>
          </a:stretch>
        </p:blipFill>
        <p:spPr>
          <a:xfrm>
            <a:off x="612768" y="1490350"/>
            <a:ext cx="3671814" cy="2854349"/>
          </a:xfrm>
          <a:prstGeom prst="rect">
            <a:avLst/>
          </a:prstGeom>
          <a:noFill/>
          <a:ln>
            <a:noFill/>
          </a:ln>
        </p:spPr>
      </p:pic>
      <p:pic>
        <p:nvPicPr>
          <p:cNvPr id="872" name="Google Shape;872;p71"/>
          <p:cNvPicPr preferRelativeResize="0"/>
          <p:nvPr/>
        </p:nvPicPr>
        <p:blipFill>
          <a:blip r:embed="rId5">
            <a:alphaModFix/>
          </a:blip>
          <a:stretch>
            <a:fillRect/>
          </a:stretch>
        </p:blipFill>
        <p:spPr>
          <a:xfrm>
            <a:off x="4808950" y="1490351"/>
            <a:ext cx="3671800" cy="2854349"/>
          </a:xfrm>
          <a:prstGeom prst="rect">
            <a:avLst/>
          </a:prstGeom>
          <a:noFill/>
          <a:ln>
            <a:noFill/>
          </a:ln>
        </p:spPr>
      </p:pic>
      <p:sp>
        <p:nvSpPr>
          <p:cNvPr id="873" name="Google Shape;873;p71"/>
          <p:cNvSpPr txBox="1"/>
          <p:nvPr/>
        </p:nvSpPr>
        <p:spPr>
          <a:xfrm>
            <a:off x="1055700" y="43447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Figure.view</a:t>
            </a:r>
            <a:r>
              <a:rPr i="1" lang="en-GB" sz="1000">
                <a:solidFill>
                  <a:schemeClr val="dk1"/>
                </a:solidFill>
              </a:rPr>
              <a:t> anchor image</a:t>
            </a:r>
            <a:endParaRPr/>
          </a:p>
        </p:txBody>
      </p:sp>
      <p:sp>
        <p:nvSpPr>
          <p:cNvPr id="874" name="Google Shape;874;p71"/>
          <p:cNvSpPr txBox="1"/>
          <p:nvPr/>
        </p:nvSpPr>
        <p:spPr>
          <a:xfrm>
            <a:off x="5703900" y="43447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Figure.view target image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72"/>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Pose evaluation</a:t>
            </a:r>
            <a:endParaRPr sz="1600">
              <a:solidFill>
                <a:schemeClr val="accent1"/>
              </a:solidFill>
              <a:latin typeface="Arial"/>
              <a:ea typeface="Arial"/>
              <a:cs typeface="Arial"/>
              <a:sym typeface="Arial"/>
            </a:endParaRPr>
          </a:p>
        </p:txBody>
      </p:sp>
      <p:sp>
        <p:nvSpPr>
          <p:cNvPr id="880" name="Google Shape;880;p7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881" name="Google Shape;881;p72"/>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882" name="Google Shape;882;p72"/>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83" name="Google Shape;883;p72"/>
          <p:cNvSpPr txBox="1"/>
          <p:nvPr/>
        </p:nvSpPr>
        <p:spPr>
          <a:xfrm>
            <a:off x="379525" y="988725"/>
            <a:ext cx="8570400" cy="95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GB" sz="1700">
                <a:solidFill>
                  <a:schemeClr val="dk1"/>
                </a:solidFill>
              </a:rPr>
              <a:t>ADD (Average Distance of Model Points)</a:t>
            </a:r>
            <a:endParaRPr sz="1700">
              <a:solidFill>
                <a:schemeClr val="dk1"/>
              </a:solidFill>
            </a:endParaRPr>
          </a:p>
          <a:p>
            <a:pPr indent="-304800" lvl="0" marL="457200" rtl="0" algn="l">
              <a:lnSpc>
                <a:spcPct val="115000"/>
              </a:lnSpc>
              <a:spcBef>
                <a:spcPts val="60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Calculates the mean distance between each point on a 3D model transformed by the estimated pose and the </a:t>
            </a:r>
            <a:r>
              <a:rPr b="1" lang="en-GB" sz="1200">
                <a:solidFill>
                  <a:schemeClr val="dk1"/>
                </a:solidFill>
                <a:latin typeface="Roboto"/>
                <a:ea typeface="Roboto"/>
                <a:cs typeface="Roboto"/>
                <a:sym typeface="Roboto"/>
              </a:rPr>
              <a:t>corresponding</a:t>
            </a:r>
            <a:r>
              <a:rPr lang="en-GB" sz="1200">
                <a:solidFill>
                  <a:schemeClr val="dk1"/>
                </a:solidFill>
                <a:latin typeface="Roboto"/>
                <a:ea typeface="Roboto"/>
                <a:cs typeface="Roboto"/>
                <a:sym typeface="Roboto"/>
              </a:rPr>
              <a:t> point transformed by the ground truth pose.</a:t>
            </a:r>
            <a:endParaRPr sz="1200">
              <a:solidFill>
                <a:schemeClr val="dk1"/>
              </a:solidFill>
              <a:latin typeface="Roboto"/>
              <a:ea typeface="Roboto"/>
              <a:cs typeface="Roboto"/>
              <a:sym typeface="Roboto"/>
            </a:endParaRPr>
          </a:p>
        </p:txBody>
      </p:sp>
      <p:sp>
        <p:nvSpPr>
          <p:cNvPr id="884" name="Google Shape;884;p72"/>
          <p:cNvSpPr txBox="1"/>
          <p:nvPr/>
        </p:nvSpPr>
        <p:spPr>
          <a:xfrm>
            <a:off x="384750" y="1966975"/>
            <a:ext cx="8776200" cy="128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chemeClr val="dk1"/>
                </a:solidFill>
              </a:rPr>
              <a:t>ADD-S (Average Distance of Model Points - Symmetric)</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Designed for symmetric or partially symmetric objects.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For each model point under the estimated pose, ADD-S measures the distance to the </a:t>
            </a:r>
            <a:r>
              <a:rPr b="1" i="1" lang="en-GB" sz="1200">
                <a:solidFill>
                  <a:schemeClr val="dk1"/>
                </a:solidFill>
                <a:latin typeface="Roboto"/>
                <a:ea typeface="Roboto"/>
                <a:cs typeface="Roboto"/>
                <a:sym typeface="Roboto"/>
              </a:rPr>
              <a:t>closest</a:t>
            </a:r>
            <a:r>
              <a:rPr lang="en-GB" sz="1200">
                <a:solidFill>
                  <a:schemeClr val="dk1"/>
                </a:solidFill>
                <a:latin typeface="Roboto"/>
                <a:ea typeface="Roboto"/>
                <a:cs typeface="Roboto"/>
                <a:sym typeface="Roboto"/>
              </a:rPr>
              <a:t> point on the model under the ground truth pose, using a nearest neighbor search.</a:t>
            </a:r>
            <a:endParaRPr sz="1200">
              <a:solidFill>
                <a:schemeClr val="dk1"/>
              </a:solidFill>
              <a:latin typeface="Roboto"/>
              <a:ea typeface="Roboto"/>
              <a:cs typeface="Roboto"/>
              <a:sym typeface="Roboto"/>
            </a:endParaRPr>
          </a:p>
        </p:txBody>
      </p:sp>
      <p:sp>
        <p:nvSpPr>
          <p:cNvPr id="885" name="Google Shape;885;p72"/>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ADD,ADD-S,R_error,T_error</a:t>
            </a:r>
            <a:endParaRPr sz="500">
              <a:solidFill>
                <a:schemeClr val="accent1"/>
              </a:solidFill>
              <a:latin typeface="Arial"/>
              <a:ea typeface="Arial"/>
              <a:cs typeface="Arial"/>
              <a:sym typeface="Arial"/>
            </a:endParaRPr>
          </a:p>
        </p:txBody>
      </p:sp>
      <p:sp>
        <p:nvSpPr>
          <p:cNvPr id="886" name="Google Shape;886;p72"/>
          <p:cNvSpPr txBox="1"/>
          <p:nvPr/>
        </p:nvSpPr>
        <p:spPr>
          <a:xfrm>
            <a:off x="384750" y="3109975"/>
            <a:ext cx="87762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700">
                <a:solidFill>
                  <a:schemeClr val="dk1"/>
                </a:solidFill>
              </a:rPr>
              <a:t>R_error,T_error</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R_error is the angular difference for predicted pose, measurement in </a:t>
            </a:r>
            <a:r>
              <a:rPr b="1" lang="en-GB" sz="1200">
                <a:solidFill>
                  <a:schemeClr val="dk1"/>
                </a:solidFill>
                <a:latin typeface="Roboto"/>
                <a:ea typeface="Roboto"/>
                <a:cs typeface="Roboto"/>
                <a:sym typeface="Roboto"/>
              </a:rPr>
              <a:t>degrees</a:t>
            </a:r>
            <a:r>
              <a:rPr lang="en-GB" sz="1200">
                <a:solidFill>
                  <a:schemeClr val="dk1"/>
                </a:solidFill>
                <a:latin typeface="Roboto"/>
                <a:ea typeface="Roboto"/>
                <a:cs typeface="Roboto"/>
                <a:sym typeface="Roboto"/>
              </a:rPr>
              <a:t> here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T_error is the euclidean distance for predicted pose,measuremen  in </a:t>
            </a:r>
            <a:r>
              <a:rPr b="1" lang="en-GB" sz="1200">
                <a:solidFill>
                  <a:schemeClr val="dk1"/>
                </a:solidFill>
                <a:latin typeface="Roboto"/>
                <a:ea typeface="Roboto"/>
                <a:cs typeface="Roboto"/>
                <a:sym typeface="Roboto"/>
              </a:rPr>
              <a:t>centimeter</a:t>
            </a:r>
            <a:r>
              <a:rPr lang="en-GB" sz="1200">
                <a:solidFill>
                  <a:schemeClr val="dk1"/>
                </a:solidFill>
                <a:latin typeface="Roboto"/>
                <a:ea typeface="Roboto"/>
                <a:cs typeface="Roboto"/>
                <a:sym typeface="Roboto"/>
              </a:rPr>
              <a:t> her</a:t>
            </a:r>
            <a:r>
              <a:rPr lang="en-GB" sz="1200">
                <a:solidFill>
                  <a:schemeClr val="dk1"/>
                </a:solidFill>
                <a:latin typeface="Roboto"/>
                <a:ea typeface="Roboto"/>
                <a:cs typeface="Roboto"/>
                <a:sym typeface="Roboto"/>
              </a:rPr>
              <a:t>e</a:t>
            </a:r>
            <a:endParaRPr sz="1200">
              <a:solidFill>
                <a:schemeClr val="dk1"/>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3"/>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Pose evaluation</a:t>
            </a:r>
            <a:endParaRPr sz="1600">
              <a:solidFill>
                <a:schemeClr val="accent1"/>
              </a:solidFill>
              <a:latin typeface="Arial"/>
              <a:ea typeface="Arial"/>
              <a:cs typeface="Arial"/>
              <a:sym typeface="Arial"/>
            </a:endParaRPr>
          </a:p>
        </p:txBody>
      </p:sp>
      <p:sp>
        <p:nvSpPr>
          <p:cNvPr id="892" name="Google Shape;892;p73"/>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893" name="Google Shape;893;p73"/>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894" name="Google Shape;894;p73"/>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895" name="Google Shape;895;p73"/>
          <p:cNvSpPr txBox="1"/>
          <p:nvPr/>
        </p:nvSpPr>
        <p:spPr>
          <a:xfrm>
            <a:off x="2971800" y="43807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Table . Any6D</a:t>
            </a:r>
            <a:r>
              <a:rPr i="1" lang="en-GB" sz="1000">
                <a:solidFill>
                  <a:schemeClr val="dk1"/>
                </a:solidFill>
              </a:rPr>
              <a:t> p</a:t>
            </a:r>
            <a:r>
              <a:rPr i="1" lang="en-GB" sz="1000">
                <a:solidFill>
                  <a:schemeClr val="dk1"/>
                </a:solidFill>
              </a:rPr>
              <a:t>ose</a:t>
            </a:r>
            <a:r>
              <a:rPr i="1" lang="en-GB" sz="1000">
                <a:solidFill>
                  <a:schemeClr val="dk1"/>
                </a:solidFill>
              </a:rPr>
              <a:t> </a:t>
            </a:r>
            <a:r>
              <a:rPr i="1" lang="en-GB" sz="1000">
                <a:solidFill>
                  <a:schemeClr val="dk1"/>
                </a:solidFill>
              </a:rPr>
              <a:t>evaluation result on housecat6d</a:t>
            </a:r>
            <a:endParaRPr/>
          </a:p>
        </p:txBody>
      </p:sp>
      <p:pic>
        <p:nvPicPr>
          <p:cNvPr id="896" name="Google Shape;896;p73"/>
          <p:cNvPicPr preferRelativeResize="0"/>
          <p:nvPr/>
        </p:nvPicPr>
        <p:blipFill>
          <a:blip r:embed="rId4">
            <a:alphaModFix/>
          </a:blip>
          <a:stretch>
            <a:fillRect/>
          </a:stretch>
        </p:blipFill>
        <p:spPr>
          <a:xfrm>
            <a:off x="1487225" y="1007763"/>
            <a:ext cx="5524500" cy="3057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4"/>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Conclusion</a:t>
            </a:r>
            <a:endParaRPr sz="1600">
              <a:solidFill>
                <a:schemeClr val="accent1"/>
              </a:solidFill>
              <a:latin typeface="Arial"/>
              <a:ea typeface="Arial"/>
              <a:cs typeface="Arial"/>
              <a:sym typeface="Arial"/>
            </a:endParaRPr>
          </a:p>
        </p:txBody>
      </p:sp>
      <p:sp>
        <p:nvSpPr>
          <p:cNvPr id="902" name="Google Shape;902;p74"/>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903" name="Google Shape;903;p74"/>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904" name="Google Shape;904;p74"/>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905" name="Google Shape;905;p74"/>
          <p:cNvSpPr txBox="1"/>
          <p:nvPr/>
        </p:nvSpPr>
        <p:spPr>
          <a:xfrm>
            <a:off x="240950" y="1073375"/>
            <a:ext cx="8833200" cy="4048200"/>
          </a:xfrm>
          <a:prstGeom prst="rect">
            <a:avLst/>
          </a:prstGeom>
          <a:noFill/>
          <a:ln>
            <a:noFill/>
          </a:ln>
        </p:spPr>
        <p:txBody>
          <a:bodyPr anchorCtr="0" anchor="t" bIns="91425" lIns="91425" spcFirstLastPara="1" rIns="91425" wrap="square" tIns="91425">
            <a:spAutoFit/>
          </a:bodyPr>
          <a:lstStyle/>
          <a:p>
            <a:pPr indent="-361950" lvl="0" marL="457200" rtl="0" algn="l">
              <a:lnSpc>
                <a:spcPct val="100000"/>
              </a:lnSpc>
              <a:spcBef>
                <a:spcPts val="1200"/>
              </a:spcBef>
              <a:spcAft>
                <a:spcPts val="0"/>
              </a:spcAft>
              <a:buClr>
                <a:schemeClr val="dk1"/>
              </a:buClr>
              <a:buSzPts val="2100"/>
              <a:buChar char="●"/>
            </a:pPr>
            <a:r>
              <a:rPr b="1" lang="en-GB" sz="2100">
                <a:solidFill>
                  <a:schemeClr val="dk1"/>
                </a:solidFill>
              </a:rPr>
              <a:t>Complete Pipeline Constructio</a:t>
            </a:r>
            <a:r>
              <a:rPr b="1" lang="en-GB" sz="2100">
                <a:solidFill>
                  <a:schemeClr val="dk1"/>
                </a:solidFill>
              </a:rPr>
              <a:t>n</a:t>
            </a:r>
            <a:br>
              <a:rPr b="1" lang="en-GB" sz="2100">
                <a:solidFill>
                  <a:schemeClr val="dk1"/>
                </a:solidFill>
              </a:rPr>
            </a:br>
            <a:r>
              <a:rPr lang="en-GB" sz="2100">
                <a:solidFill>
                  <a:schemeClr val="dk1"/>
                </a:solidFill>
              </a:rPr>
              <a:t> We built a full pipeline from </a:t>
            </a:r>
            <a:r>
              <a:rPr b="1" lang="en-GB" sz="2100">
                <a:solidFill>
                  <a:schemeClr val="dk1"/>
                </a:solidFill>
              </a:rPr>
              <a:t>targets</a:t>
            </a:r>
            <a:r>
              <a:rPr lang="en-GB" sz="2100">
                <a:solidFill>
                  <a:schemeClr val="dk1"/>
                </a:solidFill>
              </a:rPr>
              <a:t> </a:t>
            </a:r>
            <a:r>
              <a:rPr b="1" lang="en-GB" sz="2100">
                <a:solidFill>
                  <a:schemeClr val="dk1"/>
                </a:solidFill>
              </a:rPr>
              <a:t>in</a:t>
            </a:r>
            <a:r>
              <a:rPr lang="en-GB" sz="2100">
                <a:solidFill>
                  <a:schemeClr val="dk1"/>
                </a:solidFill>
              </a:rPr>
              <a:t> </a:t>
            </a:r>
            <a:r>
              <a:rPr b="1" lang="en-GB" sz="2100">
                <a:solidFill>
                  <a:schemeClr val="dk1"/>
                </a:solidFill>
              </a:rPr>
              <a:t>RGB images to 3D mesh reconstruction and finally to 6D pose estimation</a:t>
            </a:r>
            <a:r>
              <a:rPr lang="en-GB" sz="2100">
                <a:solidFill>
                  <a:schemeClr val="dk1"/>
                </a:solidFill>
              </a:rPr>
              <a:t>.</a:t>
            </a:r>
            <a:endParaRPr sz="2100">
              <a:solidFill>
                <a:schemeClr val="dk1"/>
              </a:solidFill>
            </a:endParaRPr>
          </a:p>
          <a:p>
            <a:pPr indent="0" lvl="0" marL="457200" rtl="0" algn="l">
              <a:lnSpc>
                <a:spcPct val="100000"/>
              </a:lnSpc>
              <a:spcBef>
                <a:spcPts val="1200"/>
              </a:spcBef>
              <a:spcAft>
                <a:spcPts val="0"/>
              </a:spcAft>
              <a:buNone/>
            </a:pPr>
            <a:br>
              <a:rPr lang="en-GB" sz="2100">
                <a:solidFill>
                  <a:schemeClr val="dk1"/>
                </a:solidFill>
              </a:rPr>
            </a:br>
            <a:endParaRPr sz="2100">
              <a:solidFill>
                <a:schemeClr val="dk1"/>
              </a:solidFill>
            </a:endParaRPr>
          </a:p>
          <a:p>
            <a:pPr indent="-361950" lvl="0" marL="457200" rtl="0" algn="l">
              <a:lnSpc>
                <a:spcPct val="100000"/>
              </a:lnSpc>
              <a:spcBef>
                <a:spcPts val="1200"/>
              </a:spcBef>
              <a:spcAft>
                <a:spcPts val="0"/>
              </a:spcAft>
              <a:buClr>
                <a:schemeClr val="dk1"/>
              </a:buClr>
              <a:buSzPts val="2100"/>
              <a:buChar char="●"/>
            </a:pPr>
            <a:r>
              <a:rPr b="1" lang="en-GB" sz="2100">
                <a:solidFill>
                  <a:schemeClr val="dk1"/>
                </a:solidFill>
              </a:rPr>
              <a:t>Comprehensive Research at Each Stage</a:t>
            </a:r>
            <a:endParaRPr sz="2100">
              <a:solidFill>
                <a:schemeClr val="dk1"/>
              </a:solidFill>
            </a:endParaRPr>
          </a:p>
          <a:p>
            <a:pPr indent="-361950" lvl="1" marL="914400" rtl="0" algn="l">
              <a:lnSpc>
                <a:spcPct val="100000"/>
              </a:lnSpc>
              <a:spcBef>
                <a:spcPts val="0"/>
              </a:spcBef>
              <a:spcAft>
                <a:spcPts val="0"/>
              </a:spcAft>
              <a:buClr>
                <a:schemeClr val="dk1"/>
              </a:buClr>
              <a:buSzPts val="2100"/>
              <a:buChar char="○"/>
            </a:pPr>
            <a:r>
              <a:rPr lang="en-GB" sz="2100">
                <a:solidFill>
                  <a:schemeClr val="dk1"/>
                </a:solidFill>
              </a:rPr>
              <a:t>Depth prediction</a:t>
            </a:r>
            <a:endParaRPr sz="2100">
              <a:solidFill>
                <a:schemeClr val="dk1"/>
              </a:solidFill>
            </a:endParaRPr>
          </a:p>
          <a:p>
            <a:pPr indent="-361950" lvl="1" marL="914400" rtl="0" algn="l">
              <a:lnSpc>
                <a:spcPct val="100000"/>
              </a:lnSpc>
              <a:spcBef>
                <a:spcPts val="0"/>
              </a:spcBef>
              <a:spcAft>
                <a:spcPts val="0"/>
              </a:spcAft>
              <a:buClr>
                <a:schemeClr val="dk1"/>
              </a:buClr>
              <a:buSzPts val="2100"/>
              <a:buChar char="○"/>
            </a:pPr>
            <a:r>
              <a:rPr lang="en-GB" sz="2100">
                <a:solidFill>
                  <a:schemeClr val="dk1"/>
                </a:solidFill>
              </a:rPr>
              <a:t>Extract the target from img and do mesh generation</a:t>
            </a:r>
            <a:endParaRPr sz="2100">
              <a:solidFill>
                <a:schemeClr val="dk1"/>
              </a:solidFill>
            </a:endParaRPr>
          </a:p>
          <a:p>
            <a:pPr indent="-361950" lvl="1" marL="914400" rtl="0" algn="l">
              <a:lnSpc>
                <a:spcPct val="100000"/>
              </a:lnSpc>
              <a:spcBef>
                <a:spcPts val="0"/>
              </a:spcBef>
              <a:spcAft>
                <a:spcPts val="0"/>
              </a:spcAft>
              <a:buClr>
                <a:schemeClr val="dk1"/>
              </a:buClr>
              <a:buSzPts val="2100"/>
              <a:buChar char="○"/>
            </a:pPr>
            <a:r>
              <a:rPr lang="en-GB" sz="2100">
                <a:solidFill>
                  <a:schemeClr val="dk1"/>
                </a:solidFill>
              </a:rPr>
              <a:t>From RGBD and 3D mesh to 6D pose estimation</a:t>
            </a:r>
            <a:br>
              <a:rPr lang="en-GB" sz="2100">
                <a:solidFill>
                  <a:schemeClr val="dk1"/>
                </a:solidFill>
              </a:rPr>
            </a:br>
            <a:br>
              <a:rPr lang="en-GB" sz="2100">
                <a:solidFill>
                  <a:schemeClr val="dk1"/>
                </a:solidFill>
              </a:rPr>
            </a:br>
            <a:endParaRPr sz="21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75"/>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Conclusion</a:t>
            </a:r>
            <a:endParaRPr sz="1600">
              <a:solidFill>
                <a:schemeClr val="accent1"/>
              </a:solidFill>
              <a:latin typeface="Arial"/>
              <a:ea typeface="Arial"/>
              <a:cs typeface="Arial"/>
              <a:sym typeface="Arial"/>
            </a:endParaRPr>
          </a:p>
        </p:txBody>
      </p:sp>
      <p:sp>
        <p:nvSpPr>
          <p:cNvPr id="911" name="Google Shape;911;p7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912" name="Google Shape;912;p75"/>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913" name="Google Shape;913;p75"/>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914" name="Google Shape;914;p75"/>
          <p:cNvSpPr txBox="1"/>
          <p:nvPr/>
        </p:nvSpPr>
        <p:spPr>
          <a:xfrm>
            <a:off x="240950" y="158975"/>
            <a:ext cx="8833200" cy="466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t/>
            </a:r>
            <a:endParaRPr sz="1800">
              <a:solidFill>
                <a:schemeClr val="dk1"/>
              </a:solidFill>
            </a:endParaRPr>
          </a:p>
          <a:p>
            <a:pPr indent="-361950" lvl="0" marL="457200" rtl="0" algn="l">
              <a:lnSpc>
                <a:spcPct val="100000"/>
              </a:lnSpc>
              <a:spcBef>
                <a:spcPts val="1200"/>
              </a:spcBef>
              <a:spcAft>
                <a:spcPts val="0"/>
              </a:spcAft>
              <a:buClr>
                <a:schemeClr val="dk1"/>
              </a:buClr>
              <a:buSzPts val="2100"/>
              <a:buChar char="●"/>
            </a:pPr>
            <a:r>
              <a:rPr b="1" lang="en-GB" sz="2100">
                <a:solidFill>
                  <a:schemeClr val="dk1"/>
                </a:solidFill>
              </a:rPr>
              <a:t>Extensive Module Testing and Comparison</a:t>
            </a:r>
            <a:endParaRPr b="1" sz="2100">
              <a:solidFill>
                <a:schemeClr val="dk1"/>
              </a:solidFill>
            </a:endParaRPr>
          </a:p>
          <a:p>
            <a:pPr indent="-361950" lvl="1" marL="914400" rtl="0" algn="l">
              <a:lnSpc>
                <a:spcPct val="100000"/>
              </a:lnSpc>
              <a:spcBef>
                <a:spcPts val="0"/>
              </a:spcBef>
              <a:spcAft>
                <a:spcPts val="0"/>
              </a:spcAft>
              <a:buClr>
                <a:schemeClr val="dk1"/>
              </a:buClr>
              <a:buSzPts val="2100"/>
              <a:buChar char="○"/>
            </a:pPr>
            <a:r>
              <a:rPr lang="en-GB" sz="2100">
                <a:solidFill>
                  <a:schemeClr val="dk1"/>
                </a:solidFill>
              </a:rPr>
              <a:t>Depth generation</a:t>
            </a:r>
            <a:endParaRPr sz="2100">
              <a:solidFill>
                <a:schemeClr val="dk1"/>
              </a:solidFill>
            </a:endParaRPr>
          </a:p>
          <a:p>
            <a:pPr indent="-361950" lvl="2" marL="1371600" rtl="0" algn="l">
              <a:spcBef>
                <a:spcPts val="0"/>
              </a:spcBef>
              <a:spcAft>
                <a:spcPts val="0"/>
              </a:spcAft>
              <a:buClr>
                <a:schemeClr val="dk1"/>
              </a:buClr>
              <a:buSzPts val="2100"/>
              <a:buAutoNum type="romanLcPeriod"/>
            </a:pPr>
            <a:r>
              <a:rPr lang="en-GB" sz="2100">
                <a:solidFill>
                  <a:schemeClr val="dk1"/>
                </a:solidFill>
              </a:rPr>
              <a:t>VGGT got good result for depth prediction</a:t>
            </a:r>
            <a:endParaRPr sz="2100">
              <a:solidFill>
                <a:schemeClr val="dk1"/>
              </a:solidFill>
            </a:endParaRPr>
          </a:p>
          <a:p>
            <a:pPr indent="-361950" lvl="1" marL="914400" rtl="0" algn="l">
              <a:lnSpc>
                <a:spcPct val="100000"/>
              </a:lnSpc>
              <a:spcBef>
                <a:spcPts val="0"/>
              </a:spcBef>
              <a:spcAft>
                <a:spcPts val="0"/>
              </a:spcAft>
              <a:buClr>
                <a:schemeClr val="dk1"/>
              </a:buClr>
              <a:buSzPts val="2100"/>
              <a:buChar char="○"/>
            </a:pPr>
            <a:r>
              <a:rPr lang="en-GB" sz="2100">
                <a:solidFill>
                  <a:schemeClr val="dk1"/>
                </a:solidFill>
              </a:rPr>
              <a:t>Mesh generation</a:t>
            </a:r>
            <a:endParaRPr sz="2100">
              <a:solidFill>
                <a:schemeClr val="dk1"/>
              </a:solidFill>
            </a:endParaRPr>
          </a:p>
          <a:p>
            <a:pPr indent="-361950" lvl="2" marL="1371600" rtl="0" algn="l">
              <a:lnSpc>
                <a:spcPct val="100000"/>
              </a:lnSpc>
              <a:spcBef>
                <a:spcPts val="0"/>
              </a:spcBef>
              <a:spcAft>
                <a:spcPts val="0"/>
              </a:spcAft>
              <a:buClr>
                <a:schemeClr val="dk1"/>
              </a:buClr>
              <a:buSzPts val="2100"/>
              <a:buAutoNum type="romanLcPeriod"/>
            </a:pPr>
            <a:r>
              <a:rPr lang="en-GB" sz="2100">
                <a:solidFill>
                  <a:schemeClr val="dk1"/>
                </a:solidFill>
              </a:rPr>
              <a:t>Non-texture mesh can has the same performance as texture mesh</a:t>
            </a:r>
            <a:endParaRPr sz="2100">
              <a:solidFill>
                <a:schemeClr val="dk1"/>
              </a:solidFill>
            </a:endParaRPr>
          </a:p>
          <a:p>
            <a:pPr indent="-361950" lvl="2" marL="1371600" rtl="0" algn="l">
              <a:lnSpc>
                <a:spcPct val="100000"/>
              </a:lnSpc>
              <a:spcBef>
                <a:spcPts val="0"/>
              </a:spcBef>
              <a:spcAft>
                <a:spcPts val="0"/>
              </a:spcAft>
              <a:buClr>
                <a:schemeClr val="dk1"/>
              </a:buClr>
              <a:buSzPts val="2100"/>
              <a:buAutoNum type="romanLcPeriod"/>
            </a:pPr>
            <a:r>
              <a:rPr lang="en-GB" sz="2100">
                <a:solidFill>
                  <a:schemeClr val="dk1"/>
                </a:solidFill>
              </a:rPr>
              <a:t>The new end-to-end generation model outperforms the old methods</a:t>
            </a:r>
            <a:endParaRPr sz="2100">
              <a:solidFill>
                <a:schemeClr val="dk1"/>
              </a:solidFill>
            </a:endParaRPr>
          </a:p>
          <a:p>
            <a:pPr indent="-361950" lvl="0" marL="457200" rtl="0" algn="l">
              <a:lnSpc>
                <a:spcPct val="100000"/>
              </a:lnSpc>
              <a:spcBef>
                <a:spcPts val="0"/>
              </a:spcBef>
              <a:spcAft>
                <a:spcPts val="0"/>
              </a:spcAft>
              <a:buClr>
                <a:schemeClr val="dk1"/>
              </a:buClr>
              <a:buSzPts val="2100"/>
              <a:buChar char="●"/>
            </a:pPr>
            <a:r>
              <a:rPr b="1" lang="en-GB" sz="2100">
                <a:solidFill>
                  <a:schemeClr val="dk1"/>
                </a:solidFill>
              </a:rPr>
              <a:t>Limitations</a:t>
            </a:r>
            <a:endParaRPr b="1" sz="2100">
              <a:solidFill>
                <a:schemeClr val="dk1"/>
              </a:solidFill>
            </a:endParaRPr>
          </a:p>
          <a:p>
            <a:pPr indent="-361950" lvl="1" marL="914400" rtl="0" algn="l">
              <a:lnSpc>
                <a:spcPct val="100000"/>
              </a:lnSpc>
              <a:spcBef>
                <a:spcPts val="0"/>
              </a:spcBef>
              <a:spcAft>
                <a:spcPts val="0"/>
              </a:spcAft>
              <a:buClr>
                <a:schemeClr val="dk1"/>
              </a:buClr>
              <a:buSzPts val="2100"/>
              <a:buChar char="○"/>
            </a:pPr>
            <a:r>
              <a:rPr lang="en-GB" sz="2100">
                <a:solidFill>
                  <a:schemeClr val="dk1"/>
                </a:solidFill>
              </a:rPr>
              <a:t>F</a:t>
            </a:r>
            <a:r>
              <a:rPr lang="en-GB" sz="2100">
                <a:solidFill>
                  <a:schemeClr val="dk1"/>
                </a:solidFill>
              </a:rPr>
              <a:t>ully test all modules and do comprehensive evaluation.</a:t>
            </a:r>
            <a:endParaRPr sz="2100">
              <a:solidFill>
                <a:schemeClr val="dk1"/>
              </a:solidFill>
            </a:endParaRPr>
          </a:p>
          <a:p>
            <a:pPr indent="-342900" lvl="1" marL="914400" rtl="0" algn="l">
              <a:lnSpc>
                <a:spcPct val="100000"/>
              </a:lnSpc>
              <a:spcBef>
                <a:spcPts val="0"/>
              </a:spcBef>
              <a:spcAft>
                <a:spcPts val="0"/>
              </a:spcAft>
              <a:buClr>
                <a:schemeClr val="dk1"/>
              </a:buClr>
              <a:buSzPts val="1800"/>
              <a:buChar char="○"/>
            </a:pPr>
            <a:r>
              <a:rPr lang="en-GB" sz="2100">
                <a:solidFill>
                  <a:schemeClr val="dk1"/>
                </a:solidFill>
              </a:rPr>
              <a:t>Current Any6D will give slightly different pose, which seems to be local minimum for the right pose.</a:t>
            </a:r>
            <a:br>
              <a:rPr lang="en-GB" sz="1100">
                <a:solidFill>
                  <a:schemeClr val="dk1"/>
                </a:solidFill>
              </a:rPr>
            </a:br>
            <a:endParaRPr sz="1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6"/>
          <p:cNvSpPr txBox="1"/>
          <p:nvPr>
            <p:ph idx="12" type="sldNum"/>
          </p:nvPr>
        </p:nvSpPr>
        <p:spPr>
          <a:xfrm>
            <a:off x="8240400" y="4860000"/>
            <a:ext cx="601500" cy="273900"/>
          </a:xfrm>
          <a:prstGeom prst="rect">
            <a:avLst/>
          </a:prstGeom>
          <a:noFill/>
          <a:ln>
            <a:noFill/>
          </a:ln>
        </p:spPr>
        <p:txBody>
          <a:bodyPr anchorCtr="0" anchor="ctr" bIns="45700" lIns="0" spcFirstLastPara="1" rIns="0" wrap="square" tIns="45700">
            <a:noAutofit/>
          </a:bodyPr>
          <a:lstStyle/>
          <a:p>
            <a:pPr indent="0" lvl="0" marL="0" marR="0" rtl="0" algn="r">
              <a:lnSpc>
                <a:spcPct val="100000"/>
              </a:lnSpc>
              <a:spcBef>
                <a:spcPts val="0"/>
              </a:spcBef>
              <a:spcAft>
                <a:spcPts val="0"/>
              </a:spcAft>
              <a:buClr>
                <a:srgbClr val="FFFFFF"/>
              </a:buClr>
              <a:buSzPts val="1100"/>
              <a:buFont typeface="Arial"/>
              <a:buNone/>
            </a:pPr>
            <a:fld id="{00000000-1234-1234-1234-123412341234}" type="slidenum">
              <a:rPr b="0" i="0" lang="en-GB" sz="1100" u="none" cap="none" strike="noStrike">
                <a:solidFill>
                  <a:srgbClr val="FFFFFF"/>
                </a:solidFill>
                <a:latin typeface="Arial"/>
                <a:ea typeface="Arial"/>
                <a:cs typeface="Arial"/>
                <a:sym typeface="Arial"/>
              </a:rPr>
              <a:t>‹#›</a:t>
            </a:fld>
            <a:endParaRPr b="0" i="0" sz="1100" u="none" cap="none" strike="noStrike">
              <a:solidFill>
                <a:srgbClr val="FFFFFF"/>
              </a:solidFill>
              <a:latin typeface="Arial"/>
              <a:ea typeface="Arial"/>
              <a:cs typeface="Arial"/>
              <a:sym typeface="Arial"/>
            </a:endParaRPr>
          </a:p>
        </p:txBody>
      </p:sp>
      <p:sp>
        <p:nvSpPr>
          <p:cNvPr id="921" name="Google Shape;921;p76"/>
          <p:cNvSpPr txBox="1"/>
          <p:nvPr>
            <p:ph idx="1" type="body"/>
          </p:nvPr>
        </p:nvSpPr>
        <p:spPr>
          <a:xfrm>
            <a:off x="304812" y="2159705"/>
            <a:ext cx="8927100" cy="82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5400"/>
              <a:t>What’s Next?</a:t>
            </a:r>
            <a:endParaRPr/>
          </a:p>
          <a:p>
            <a:pPr indent="0" lvl="0" marL="0" rtl="0" algn="l">
              <a:lnSpc>
                <a:spcPct val="100000"/>
              </a:lnSpc>
              <a:spcBef>
                <a:spcPts val="0"/>
              </a:spcBef>
              <a:spcAft>
                <a:spcPts val="0"/>
              </a:spcAft>
              <a:buNone/>
            </a:pPr>
            <a:r>
              <a:t/>
            </a:r>
            <a:endParaRPr/>
          </a:p>
        </p:txBody>
      </p:sp>
      <p:pic>
        <p:nvPicPr>
          <p:cNvPr id="922" name="Google Shape;922;p76"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923" name="Google Shape;923;p76"/>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7"/>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What’s Next: </a:t>
            </a:r>
            <a:endParaRPr sz="1600">
              <a:solidFill>
                <a:schemeClr val="accent1"/>
              </a:solidFill>
              <a:latin typeface="Arial"/>
              <a:ea typeface="Arial"/>
              <a:cs typeface="Arial"/>
              <a:sym typeface="Arial"/>
            </a:endParaRPr>
          </a:p>
        </p:txBody>
      </p:sp>
      <p:sp>
        <p:nvSpPr>
          <p:cNvPr id="929" name="Google Shape;929;p77"/>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930" name="Google Shape;930;p77"/>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931" name="Google Shape;931;p77"/>
          <p:cNvSpPr txBox="1"/>
          <p:nvPr/>
        </p:nvSpPr>
        <p:spPr>
          <a:xfrm>
            <a:off x="146400" y="760700"/>
            <a:ext cx="5967300" cy="27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t>Current Problem: </a:t>
            </a:r>
            <a:endParaRPr b="1" sz="2200"/>
          </a:p>
          <a:p>
            <a:pPr indent="0" lvl="0" marL="0" rtl="0" algn="l">
              <a:spcBef>
                <a:spcPts val="0"/>
              </a:spcBef>
              <a:spcAft>
                <a:spcPts val="0"/>
              </a:spcAft>
              <a:buNone/>
            </a:pPr>
            <a:r>
              <a:rPr lang="en-GB" sz="2000"/>
              <a:t>The error rate of Any6D is too high. The output of Any6D is hard to control</a:t>
            </a:r>
            <a:r>
              <a:rPr lang="en-GB" sz="2000"/>
              <a:t>.</a:t>
            </a:r>
            <a:endParaRPr sz="2000"/>
          </a:p>
          <a:p>
            <a:pPr indent="0" lvl="0" marL="0" rtl="0" algn="l">
              <a:spcBef>
                <a:spcPts val="0"/>
              </a:spcBef>
              <a:spcAft>
                <a:spcPts val="0"/>
              </a:spcAft>
              <a:buNone/>
            </a:pPr>
            <a:r>
              <a:t/>
            </a:r>
            <a:endParaRPr sz="2000"/>
          </a:p>
          <a:p>
            <a:pPr indent="-330200" lvl="0" marL="457200" rtl="0" algn="l">
              <a:spcBef>
                <a:spcPts val="0"/>
              </a:spcBef>
              <a:spcAft>
                <a:spcPts val="0"/>
              </a:spcAft>
              <a:buSzPts val="1600"/>
              <a:buChar char="-"/>
            </a:pPr>
            <a:r>
              <a:rPr lang="en-GB" sz="1600"/>
              <a:t>Any6D uses a NN for scoring, but the score does not necessarily increase as the predicted pose gets closer to the ground truth.</a:t>
            </a:r>
            <a:endParaRPr sz="1600"/>
          </a:p>
          <a:p>
            <a:pPr indent="-330200" lvl="0" marL="457200" rtl="0" algn="l">
              <a:spcBef>
                <a:spcPts val="0"/>
              </a:spcBef>
              <a:spcAft>
                <a:spcPts val="0"/>
              </a:spcAft>
              <a:buSzPts val="1600"/>
              <a:buChar char="-"/>
            </a:pPr>
            <a:r>
              <a:rPr lang="en-GB" sz="1600"/>
              <a:t>sometimes assigns the highest score to a clearly incorrect result.</a:t>
            </a:r>
            <a:endParaRPr sz="1600"/>
          </a:p>
          <a:p>
            <a:pPr indent="0" lvl="0" marL="0" rtl="0" algn="l">
              <a:spcBef>
                <a:spcPts val="0"/>
              </a:spcBef>
              <a:spcAft>
                <a:spcPts val="0"/>
              </a:spcAft>
              <a:buNone/>
            </a:pPr>
            <a:r>
              <a:t/>
            </a:r>
            <a:endParaRPr sz="2400"/>
          </a:p>
        </p:txBody>
      </p:sp>
      <p:pic>
        <p:nvPicPr>
          <p:cNvPr id="932" name="Google Shape;932;p77"/>
          <p:cNvPicPr preferRelativeResize="0"/>
          <p:nvPr/>
        </p:nvPicPr>
        <p:blipFill>
          <a:blip r:embed="rId4">
            <a:alphaModFix/>
          </a:blip>
          <a:stretch>
            <a:fillRect/>
          </a:stretch>
        </p:blipFill>
        <p:spPr>
          <a:xfrm>
            <a:off x="6113700" y="826226"/>
            <a:ext cx="2840631" cy="4302650"/>
          </a:xfrm>
          <a:prstGeom prst="rect">
            <a:avLst/>
          </a:prstGeom>
          <a:noFill/>
          <a:ln>
            <a:noFill/>
          </a:ln>
        </p:spPr>
      </p:pic>
      <p:pic>
        <p:nvPicPr>
          <p:cNvPr id="933" name="Google Shape;933;p77"/>
          <p:cNvPicPr preferRelativeResize="0"/>
          <p:nvPr/>
        </p:nvPicPr>
        <p:blipFill>
          <a:blip r:embed="rId5">
            <a:alphaModFix/>
          </a:blip>
          <a:stretch>
            <a:fillRect/>
          </a:stretch>
        </p:blipFill>
        <p:spPr>
          <a:xfrm>
            <a:off x="665100" y="3429000"/>
            <a:ext cx="4848660" cy="16998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8"/>
          <p:cNvSpPr txBox="1"/>
          <p:nvPr>
            <p:ph idx="12" type="sldNum"/>
          </p:nvPr>
        </p:nvSpPr>
        <p:spPr>
          <a:xfrm>
            <a:off x="6774934" y="4854985"/>
            <a:ext cx="2052000" cy="273900"/>
          </a:xfrm>
          <a:prstGeom prst="rect">
            <a:avLst/>
          </a:prstGeom>
        </p:spPr>
        <p:txBody>
          <a:bodyPr anchorCtr="0" anchor="ctr" bIns="45700" lIns="0"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940" name="Google Shape;940;p78"/>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What’s Next: Overview </a:t>
            </a:r>
            <a:endParaRPr sz="1600">
              <a:solidFill>
                <a:schemeClr val="accent1"/>
              </a:solidFill>
              <a:latin typeface="Arial"/>
              <a:ea typeface="Arial"/>
              <a:cs typeface="Arial"/>
              <a:sym typeface="Arial"/>
            </a:endParaRPr>
          </a:p>
        </p:txBody>
      </p:sp>
      <p:pic>
        <p:nvPicPr>
          <p:cNvPr id="941" name="Google Shape;941;p78"/>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pic>
        <p:nvPicPr>
          <p:cNvPr id="942" name="Google Shape;942;p78"/>
          <p:cNvPicPr preferRelativeResize="0"/>
          <p:nvPr/>
        </p:nvPicPr>
        <p:blipFill rotWithShape="1">
          <a:blip r:embed="rId4">
            <a:alphaModFix/>
          </a:blip>
          <a:srcRect b="0" l="0" r="0" t="21011"/>
          <a:stretch/>
        </p:blipFill>
        <p:spPr>
          <a:xfrm>
            <a:off x="1018900" y="1805525"/>
            <a:ext cx="7473598" cy="2101700"/>
          </a:xfrm>
          <a:prstGeom prst="rect">
            <a:avLst/>
          </a:prstGeom>
          <a:noFill/>
          <a:ln>
            <a:noFill/>
          </a:ln>
        </p:spPr>
      </p:pic>
      <p:sp>
        <p:nvSpPr>
          <p:cNvPr id="943" name="Google Shape;943;p78"/>
          <p:cNvSpPr txBox="1"/>
          <p:nvPr/>
        </p:nvSpPr>
        <p:spPr>
          <a:xfrm>
            <a:off x="108125" y="951800"/>
            <a:ext cx="8384400" cy="21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t>The pose from Any6D is not as good as they claimed: </a:t>
            </a:r>
            <a:endParaRPr sz="2400"/>
          </a:p>
        </p:txBody>
      </p:sp>
      <p:sp>
        <p:nvSpPr>
          <p:cNvPr id="944" name="Google Shape;944;p78"/>
          <p:cNvSpPr txBox="1"/>
          <p:nvPr/>
        </p:nvSpPr>
        <p:spPr>
          <a:xfrm>
            <a:off x="1858225" y="3671825"/>
            <a:ext cx="5221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b="1" lang="en-GB" sz="2400">
                <a:solidFill>
                  <a:schemeClr val="dk1"/>
                </a:solidFill>
              </a:rPr>
              <a:t>Research Plan: </a:t>
            </a:r>
            <a:endParaRPr b="1" sz="2400">
              <a:solidFill>
                <a:schemeClr val="dk1"/>
              </a:solidFill>
            </a:endParaRPr>
          </a:p>
          <a:p>
            <a:pPr indent="0" lvl="0" marL="0" rtl="0" algn="l">
              <a:spcBef>
                <a:spcPts val="0"/>
              </a:spcBef>
              <a:spcAft>
                <a:spcPts val="0"/>
              </a:spcAft>
              <a:buNone/>
            </a:pPr>
            <a:r>
              <a:rPr b="1" lang="en-GB" sz="2400">
                <a:solidFill>
                  <a:schemeClr val="dk1"/>
                </a:solidFill>
              </a:rPr>
              <a:t>get a better pose estimation </a:t>
            </a:r>
            <a:endParaRPr b="1" sz="2400">
              <a:solidFill>
                <a:schemeClr val="dk1"/>
              </a:solidFill>
            </a:endParaRPr>
          </a:p>
          <a:p>
            <a:pPr indent="0" lvl="0" marL="0" rtl="0" algn="l">
              <a:spcBef>
                <a:spcPts val="0"/>
              </a:spcBef>
              <a:spcAft>
                <a:spcPts val="0"/>
              </a:spcAft>
              <a:buNone/>
            </a:pPr>
            <a:r>
              <a:t/>
            </a:r>
            <a:endParaRPr sz="2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8034" y="307465"/>
            <a:ext cx="8508900" cy="631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Initial Pipeline</a:t>
            </a:r>
            <a:r>
              <a:rPr b="1" lang="en-GB">
                <a:solidFill>
                  <a:schemeClr val="lt2"/>
                </a:solidFill>
                <a:latin typeface="Arial"/>
                <a:ea typeface="Arial"/>
                <a:cs typeface="Arial"/>
                <a:sym typeface="Arial"/>
              </a:rPr>
              <a:t> </a:t>
            </a:r>
            <a:r>
              <a:rPr b="1" lang="en-GB">
                <a:solidFill>
                  <a:schemeClr val="lt2"/>
                </a:solidFill>
              </a:rPr>
              <a:t>(Any6D)</a:t>
            </a:r>
            <a:br>
              <a:rPr b="1" lang="en-GB">
                <a:solidFill>
                  <a:schemeClr val="lt2"/>
                </a:solidFill>
                <a:latin typeface="Arial"/>
                <a:ea typeface="Arial"/>
                <a:cs typeface="Arial"/>
                <a:sym typeface="Arial"/>
              </a:rPr>
            </a:br>
            <a:endParaRPr sz="1600">
              <a:solidFill>
                <a:schemeClr val="accent1"/>
              </a:solidFill>
              <a:latin typeface="Arial"/>
              <a:ea typeface="Arial"/>
              <a:cs typeface="Arial"/>
              <a:sym typeface="Arial"/>
            </a:endParaRPr>
          </a:p>
        </p:txBody>
      </p:sp>
      <p:sp>
        <p:nvSpPr>
          <p:cNvPr id="160" name="Google Shape;160;p25"/>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161" name="Google Shape;161;p25"/>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162" name="Google Shape;162;p25"/>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163" name="Google Shape;163;p25"/>
          <p:cNvPicPr preferRelativeResize="0"/>
          <p:nvPr/>
        </p:nvPicPr>
        <p:blipFill>
          <a:blip r:embed="rId4">
            <a:alphaModFix/>
          </a:blip>
          <a:stretch>
            <a:fillRect/>
          </a:stretch>
        </p:blipFill>
        <p:spPr>
          <a:xfrm>
            <a:off x="330950" y="882440"/>
            <a:ext cx="8482104" cy="3611521"/>
          </a:xfrm>
          <a:prstGeom prst="rect">
            <a:avLst/>
          </a:prstGeom>
          <a:noFill/>
          <a:ln>
            <a:noFill/>
          </a:ln>
        </p:spPr>
      </p:pic>
      <p:sp>
        <p:nvSpPr>
          <p:cNvPr id="164" name="Google Shape;164;p25"/>
          <p:cNvSpPr txBox="1"/>
          <p:nvPr/>
        </p:nvSpPr>
        <p:spPr>
          <a:xfrm>
            <a:off x="318025" y="4405258"/>
            <a:ext cx="85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solidFill>
                  <a:schemeClr val="dk1"/>
                </a:solidFill>
              </a:rPr>
              <a:t>Figure. Overview of the Any6D framework for model-free object pose estimation.</a:t>
            </a:r>
            <a:endParaRPr i="1" sz="800">
              <a:solidFill>
                <a:schemeClr val="dk1"/>
              </a:solidFill>
            </a:endParaRPr>
          </a:p>
        </p:txBody>
      </p:sp>
      <p:sp>
        <p:nvSpPr>
          <p:cNvPr id="165" name="Google Shape;165;p25"/>
          <p:cNvSpPr txBox="1"/>
          <p:nvPr/>
        </p:nvSpPr>
        <p:spPr>
          <a:xfrm>
            <a:off x="219731" y="4670097"/>
            <a:ext cx="8658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
              </a:spcAft>
              <a:buNone/>
            </a:pPr>
            <a:r>
              <a:rPr lang="en-GB" sz="600">
                <a:solidFill>
                  <a:schemeClr val="dk1"/>
                </a:solidFill>
              </a:rPr>
              <a:t>Lee, Taeyeop and Wen, Bowen and Kang, Minjun and Kang, Gyuree and Kweon, In So and Yoon, </a:t>
            </a:r>
            <a:r>
              <a:rPr lang="en-GB" sz="600">
                <a:solidFill>
                  <a:schemeClr val="dk1"/>
                </a:solidFill>
              </a:rPr>
              <a:t>Kuk</a:t>
            </a:r>
            <a:r>
              <a:rPr lang="en-GB" sz="600">
                <a:solidFill>
                  <a:schemeClr val="dk1"/>
                </a:solidFill>
              </a:rPr>
              <a:t>-Jin. {</a:t>
            </a:r>
            <a:r>
              <a:rPr lang="en-GB" sz="600">
                <a:solidFill>
                  <a:schemeClr val="dk1"/>
                </a:solidFill>
              </a:rPr>
              <a:t>Any6D</a:t>
            </a:r>
            <a:r>
              <a:rPr lang="en-GB" sz="600">
                <a:solidFill>
                  <a:schemeClr val="dk1"/>
                </a:solidFill>
              </a:rPr>
              <a:t>}: Model-free 6D Pose Estimation of Novel Objects,  In Proceedings of the IEEE/CVF international conference on computer vision,2025</a:t>
            </a:r>
            <a:endParaRPr sz="1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79"/>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950" name="Google Shape;950;p79"/>
          <p:cNvSpPr txBox="1"/>
          <p:nvPr/>
        </p:nvSpPr>
        <p:spPr>
          <a:xfrm>
            <a:off x="0" y="2108850"/>
            <a:ext cx="9144000" cy="9258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6000"/>
              <a:buFont typeface="Arial"/>
              <a:buNone/>
            </a:pPr>
            <a:r>
              <a:rPr b="0" i="0" lang="en-GB" sz="6000" u="none" cap="none" strike="noStrike">
                <a:solidFill>
                  <a:schemeClr val="lt2"/>
                </a:solidFill>
                <a:latin typeface="Arial"/>
                <a:ea typeface="Arial"/>
                <a:cs typeface="Arial"/>
                <a:sym typeface="Arial"/>
              </a:rPr>
              <a:t>Thanks!</a:t>
            </a:r>
            <a:endParaRPr/>
          </a:p>
        </p:txBody>
      </p:sp>
      <p:pic>
        <p:nvPicPr>
          <p:cNvPr id="951" name="Google Shape;951;p79"/>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952" name="Google Shape;952;p79"/>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0"/>
          <p:cNvSpPr txBox="1"/>
          <p:nvPr>
            <p:ph idx="12" type="sldNum"/>
          </p:nvPr>
        </p:nvSpPr>
        <p:spPr>
          <a:xfrm>
            <a:off x="8240400" y="4860000"/>
            <a:ext cx="601500" cy="273900"/>
          </a:xfrm>
          <a:prstGeom prst="rect">
            <a:avLst/>
          </a:prstGeom>
          <a:noFill/>
          <a:ln>
            <a:noFill/>
          </a:ln>
        </p:spPr>
        <p:txBody>
          <a:bodyPr anchorCtr="0" anchor="ctr" bIns="45700" lIns="0" spcFirstLastPara="1" rIns="0" wrap="square" tIns="45700">
            <a:noAutofit/>
          </a:bodyPr>
          <a:lstStyle/>
          <a:p>
            <a:pPr indent="0" lvl="0" marL="0" marR="0" rtl="0" algn="r">
              <a:lnSpc>
                <a:spcPct val="100000"/>
              </a:lnSpc>
              <a:spcBef>
                <a:spcPts val="0"/>
              </a:spcBef>
              <a:spcAft>
                <a:spcPts val="0"/>
              </a:spcAft>
              <a:buClr>
                <a:srgbClr val="FFFFFF"/>
              </a:buClr>
              <a:buSzPts val="1100"/>
              <a:buFont typeface="Arial"/>
              <a:buNone/>
            </a:pPr>
            <a:fld id="{00000000-1234-1234-1234-123412341234}" type="slidenum">
              <a:rPr b="0" i="0" lang="en-GB" sz="1100" u="none" cap="none" strike="noStrike">
                <a:solidFill>
                  <a:srgbClr val="FFFFFF"/>
                </a:solidFill>
                <a:latin typeface="Arial"/>
                <a:ea typeface="Arial"/>
                <a:cs typeface="Arial"/>
                <a:sym typeface="Arial"/>
              </a:rPr>
              <a:t>‹#›</a:t>
            </a:fld>
            <a:endParaRPr b="0" i="0" sz="1100" u="none" cap="none" strike="noStrike">
              <a:solidFill>
                <a:srgbClr val="FFFFFF"/>
              </a:solidFill>
              <a:latin typeface="Arial"/>
              <a:ea typeface="Arial"/>
              <a:cs typeface="Arial"/>
              <a:sym typeface="Arial"/>
            </a:endParaRPr>
          </a:p>
        </p:txBody>
      </p:sp>
      <p:sp>
        <p:nvSpPr>
          <p:cNvPr id="959" name="Google Shape;959;p80"/>
          <p:cNvSpPr txBox="1"/>
          <p:nvPr>
            <p:ph idx="1" type="body"/>
          </p:nvPr>
        </p:nvSpPr>
        <p:spPr>
          <a:xfrm>
            <a:off x="304812" y="2159705"/>
            <a:ext cx="8927100" cy="82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5400"/>
              <a:t>Appendix</a:t>
            </a:r>
            <a:endParaRPr/>
          </a:p>
        </p:txBody>
      </p:sp>
      <p:pic>
        <p:nvPicPr>
          <p:cNvPr id="960" name="Google Shape;960;p80" title="camp_white.png"/>
          <p:cNvPicPr preferRelativeResize="0"/>
          <p:nvPr/>
        </p:nvPicPr>
        <p:blipFill>
          <a:blip r:embed="rId3">
            <a:alphaModFix/>
          </a:blip>
          <a:stretch>
            <a:fillRect/>
          </a:stretch>
        </p:blipFill>
        <p:spPr>
          <a:xfrm>
            <a:off x="7562167" y="241950"/>
            <a:ext cx="468810" cy="460723"/>
          </a:xfrm>
          <a:prstGeom prst="rect">
            <a:avLst/>
          </a:prstGeom>
          <a:noFill/>
          <a:ln>
            <a:noFill/>
          </a:ln>
        </p:spPr>
      </p:pic>
      <p:sp>
        <p:nvSpPr>
          <p:cNvPr id="961" name="Google Shape;961;p80"/>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 </a:t>
            </a:r>
            <a:r>
              <a:rPr lang="en-GB" sz="800"/>
              <a:t>24</a:t>
            </a:r>
            <a:r>
              <a:rPr lang="en-GB" sz="800">
                <a:latin typeface="Arial"/>
                <a:ea typeface="Arial"/>
                <a:cs typeface="Arial"/>
                <a:sym typeface="Arial"/>
              </a:rPr>
              <a:t>/0</a:t>
            </a:r>
            <a:r>
              <a:rPr lang="en-GB" sz="800"/>
              <a:t>7</a:t>
            </a:r>
            <a:r>
              <a:rPr lang="en-GB" sz="800">
                <a:latin typeface="Arial"/>
                <a:ea typeface="Arial"/>
                <a:cs typeface="Arial"/>
                <a:sym typeface="Arial"/>
              </a:rPr>
              <a:t>/2025</a:t>
            </a:r>
            <a:endParaRPr sz="800">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81"/>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a:t>
            </a:r>
            <a:r>
              <a:rPr b="1" lang="en-GB">
                <a:solidFill>
                  <a:schemeClr val="lt2"/>
                </a:solidFill>
              </a:rPr>
              <a:t>: Method</a:t>
            </a:r>
            <a:endParaRPr sz="1600">
              <a:solidFill>
                <a:schemeClr val="accent1"/>
              </a:solidFill>
              <a:latin typeface="Arial"/>
              <a:ea typeface="Arial"/>
              <a:cs typeface="Arial"/>
              <a:sym typeface="Arial"/>
            </a:endParaRPr>
          </a:p>
        </p:txBody>
      </p:sp>
      <p:sp>
        <p:nvSpPr>
          <p:cNvPr id="967" name="Google Shape;967;p81"/>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968" name="Google Shape;968;p81"/>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969" name="Google Shape;969;p81"/>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970" name="Google Shape;970;p81"/>
          <p:cNvSpPr txBox="1"/>
          <p:nvPr/>
        </p:nvSpPr>
        <p:spPr>
          <a:xfrm>
            <a:off x="228600" y="1295400"/>
            <a:ext cx="85983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rPr>
              <a:t>In any6d, the same input for anchor and target image can help align the mesh and calculate the chamfer distance  </a:t>
            </a:r>
            <a:endParaRPr sz="1800">
              <a:solidFill>
                <a:srgbClr val="595959"/>
              </a:solidFill>
            </a:endParaRPr>
          </a:p>
        </p:txBody>
      </p:sp>
      <p:sp>
        <p:nvSpPr>
          <p:cNvPr id="971" name="Google Shape;971;p81"/>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Align</a:t>
            </a:r>
            <a:endParaRPr sz="500">
              <a:solidFill>
                <a:schemeClr val="accent1"/>
              </a:solidFill>
              <a:latin typeface="Arial"/>
              <a:ea typeface="Arial"/>
              <a:cs typeface="Arial"/>
              <a:sym typeface="Arial"/>
            </a:endParaRPr>
          </a:p>
        </p:txBody>
      </p:sp>
      <p:sp>
        <p:nvSpPr>
          <p:cNvPr id="972" name="Google Shape;972;p81"/>
          <p:cNvSpPr txBox="1"/>
          <p:nvPr/>
        </p:nvSpPr>
        <p:spPr>
          <a:xfrm>
            <a:off x="1752600" y="43045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The alignment procedure in Any6D</a:t>
            </a:r>
            <a:endParaRPr/>
          </a:p>
        </p:txBody>
      </p:sp>
      <p:pic>
        <p:nvPicPr>
          <p:cNvPr id="973" name="Google Shape;973;p81"/>
          <p:cNvPicPr preferRelativeResize="0"/>
          <p:nvPr/>
        </p:nvPicPr>
        <p:blipFill>
          <a:blip r:embed="rId4">
            <a:alphaModFix/>
          </a:blip>
          <a:stretch>
            <a:fillRect/>
          </a:stretch>
        </p:blipFill>
        <p:spPr>
          <a:xfrm>
            <a:off x="1219200" y="2228100"/>
            <a:ext cx="6252999" cy="1924000"/>
          </a:xfrm>
          <a:prstGeom prst="rect">
            <a:avLst/>
          </a:prstGeom>
          <a:noFill/>
          <a:ln>
            <a:noFill/>
          </a:ln>
        </p:spPr>
      </p:pic>
      <p:sp>
        <p:nvSpPr>
          <p:cNvPr id="974" name="Google Shape;974;p81"/>
          <p:cNvSpPr txBox="1"/>
          <p:nvPr/>
        </p:nvSpPr>
        <p:spPr>
          <a:xfrm>
            <a:off x="152400" y="4694050"/>
            <a:ext cx="9099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
              </a:spcAft>
              <a:buNone/>
            </a:pPr>
            <a:r>
              <a:rPr lang="en-GB" sz="600">
                <a:solidFill>
                  <a:schemeClr val="dk1"/>
                </a:solidFill>
              </a:rPr>
              <a:t>Lee, Taeyeop and Wen, Bowen and Kang, Minjun and Kang, Gyuree and Kweon, In So and Yoon, </a:t>
            </a:r>
            <a:r>
              <a:rPr lang="en-GB" sz="600">
                <a:solidFill>
                  <a:schemeClr val="dk1"/>
                </a:solidFill>
              </a:rPr>
              <a:t>Kuk</a:t>
            </a:r>
            <a:r>
              <a:rPr lang="en-GB" sz="600">
                <a:solidFill>
                  <a:schemeClr val="dk1"/>
                </a:solidFill>
              </a:rPr>
              <a:t>-Jin. {</a:t>
            </a:r>
            <a:r>
              <a:rPr lang="en-GB" sz="600">
                <a:solidFill>
                  <a:schemeClr val="dk1"/>
                </a:solidFill>
              </a:rPr>
              <a:t>Any6D</a:t>
            </a:r>
            <a:r>
              <a:rPr lang="en-GB" sz="600">
                <a:solidFill>
                  <a:schemeClr val="dk1"/>
                </a:solidFill>
              </a:rPr>
              <a:t>}: Model-free 6D Pose Estimation of Novel Objects,  (CVPR2025)</a:t>
            </a:r>
            <a:endParaRPr sz="1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2"/>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Method</a:t>
            </a:r>
            <a:endParaRPr sz="1600">
              <a:solidFill>
                <a:schemeClr val="accent1"/>
              </a:solidFill>
              <a:latin typeface="Arial"/>
              <a:ea typeface="Arial"/>
              <a:cs typeface="Arial"/>
              <a:sym typeface="Arial"/>
            </a:endParaRPr>
          </a:p>
        </p:txBody>
      </p:sp>
      <p:sp>
        <p:nvSpPr>
          <p:cNvPr id="980" name="Google Shape;980;p82"/>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981" name="Google Shape;981;p82"/>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982" name="Google Shape;982;p82"/>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983" name="Google Shape;983;p82"/>
          <p:cNvSpPr txBox="1"/>
          <p:nvPr/>
        </p:nvSpPr>
        <p:spPr>
          <a:xfrm>
            <a:off x="228600" y="1143000"/>
            <a:ext cx="85983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rPr>
              <a:t>Several size and pose of mesh would be created and applied to generated mesh, then be scored with transformer.</a:t>
            </a:r>
            <a:endParaRPr sz="1800">
              <a:solidFill>
                <a:srgbClr val="595959"/>
              </a:solidFill>
            </a:endParaRPr>
          </a:p>
        </p:txBody>
      </p:sp>
      <p:sp>
        <p:nvSpPr>
          <p:cNvPr id="984" name="Google Shape;984;p82"/>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Align</a:t>
            </a:r>
            <a:endParaRPr sz="500">
              <a:solidFill>
                <a:schemeClr val="accent1"/>
              </a:solidFill>
              <a:latin typeface="Arial"/>
              <a:ea typeface="Arial"/>
              <a:cs typeface="Arial"/>
              <a:sym typeface="Arial"/>
            </a:endParaRPr>
          </a:p>
        </p:txBody>
      </p:sp>
      <p:sp>
        <p:nvSpPr>
          <p:cNvPr id="985" name="Google Shape;985;p82"/>
          <p:cNvSpPr txBox="1"/>
          <p:nvPr/>
        </p:nvSpPr>
        <p:spPr>
          <a:xfrm>
            <a:off x="1600200" y="45331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Left image is the score for different size, right image is score for different pose</a:t>
            </a:r>
            <a:endParaRPr/>
          </a:p>
        </p:txBody>
      </p:sp>
      <p:pic>
        <p:nvPicPr>
          <p:cNvPr id="986" name="Google Shape;986;p82"/>
          <p:cNvPicPr preferRelativeResize="0"/>
          <p:nvPr/>
        </p:nvPicPr>
        <p:blipFill>
          <a:blip r:embed="rId4">
            <a:alphaModFix/>
          </a:blip>
          <a:stretch>
            <a:fillRect/>
          </a:stretch>
        </p:blipFill>
        <p:spPr>
          <a:xfrm>
            <a:off x="5083200" y="2075700"/>
            <a:ext cx="2277928" cy="2305000"/>
          </a:xfrm>
          <a:prstGeom prst="rect">
            <a:avLst/>
          </a:prstGeom>
          <a:noFill/>
          <a:ln>
            <a:noFill/>
          </a:ln>
        </p:spPr>
      </p:pic>
      <p:pic>
        <p:nvPicPr>
          <p:cNvPr id="987" name="Google Shape;987;p82"/>
          <p:cNvPicPr preferRelativeResize="0"/>
          <p:nvPr/>
        </p:nvPicPr>
        <p:blipFill>
          <a:blip r:embed="rId5">
            <a:alphaModFix/>
          </a:blip>
          <a:stretch>
            <a:fillRect/>
          </a:stretch>
        </p:blipFill>
        <p:spPr>
          <a:xfrm>
            <a:off x="1828800" y="2075700"/>
            <a:ext cx="2258900" cy="2305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83"/>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Evaluation: Method</a:t>
            </a:r>
            <a:endParaRPr sz="1600">
              <a:solidFill>
                <a:schemeClr val="accent1"/>
              </a:solidFill>
              <a:latin typeface="Arial"/>
              <a:ea typeface="Arial"/>
              <a:cs typeface="Arial"/>
              <a:sym typeface="Arial"/>
            </a:endParaRPr>
          </a:p>
        </p:txBody>
      </p:sp>
      <p:sp>
        <p:nvSpPr>
          <p:cNvPr id="993" name="Google Shape;993;p83"/>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994" name="Google Shape;994;p83"/>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995" name="Google Shape;995;p83"/>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996" name="Google Shape;996;p83"/>
          <p:cNvSpPr txBox="1"/>
          <p:nvPr/>
        </p:nvSpPr>
        <p:spPr>
          <a:xfrm>
            <a:off x="228600" y="1295400"/>
            <a:ext cx="85983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rPr>
              <a:t>We change the resized from non-uniform scale in xyz, to an uniform scale. So that we can have an idea how good the structure of generated mesh is</a:t>
            </a:r>
            <a:endParaRPr sz="1800">
              <a:solidFill>
                <a:srgbClr val="595959"/>
              </a:solidFill>
            </a:endParaRPr>
          </a:p>
        </p:txBody>
      </p:sp>
      <p:sp>
        <p:nvSpPr>
          <p:cNvPr id="997" name="Google Shape;997;p83"/>
          <p:cNvSpPr txBox="1"/>
          <p:nvPr>
            <p:ph type="title"/>
          </p:nvPr>
        </p:nvSpPr>
        <p:spPr>
          <a:xfrm>
            <a:off x="318034" y="764665"/>
            <a:ext cx="85089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sz="1400">
                <a:solidFill>
                  <a:schemeClr val="lt2"/>
                </a:solidFill>
              </a:rPr>
              <a:t>Align</a:t>
            </a:r>
            <a:endParaRPr sz="500">
              <a:solidFill>
                <a:schemeClr val="accent1"/>
              </a:solidFill>
              <a:latin typeface="Arial"/>
              <a:ea typeface="Arial"/>
              <a:cs typeface="Arial"/>
              <a:sym typeface="Arial"/>
            </a:endParaRPr>
          </a:p>
        </p:txBody>
      </p:sp>
      <p:sp>
        <p:nvSpPr>
          <p:cNvPr id="998" name="Google Shape;998;p83"/>
          <p:cNvSpPr txBox="1"/>
          <p:nvPr/>
        </p:nvSpPr>
        <p:spPr>
          <a:xfrm>
            <a:off x="3200400" y="43045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 The adjusted even_resized in Any6D</a:t>
            </a:r>
            <a:endParaRPr/>
          </a:p>
        </p:txBody>
      </p:sp>
      <p:cxnSp>
        <p:nvCxnSpPr>
          <p:cNvPr id="999" name="Google Shape;999;p83"/>
          <p:cNvCxnSpPr/>
          <p:nvPr/>
        </p:nvCxnSpPr>
        <p:spPr>
          <a:xfrm>
            <a:off x="6073675" y="2170825"/>
            <a:ext cx="2530800" cy="300"/>
          </a:xfrm>
          <a:prstGeom prst="straightConnector1">
            <a:avLst/>
          </a:prstGeom>
          <a:noFill/>
          <a:ln cap="flat" cmpd="sng" w="19050">
            <a:solidFill>
              <a:schemeClr val="lt2"/>
            </a:solidFill>
            <a:prstDash val="dash"/>
            <a:round/>
            <a:headEnd len="med" w="med" type="none"/>
            <a:tailEnd len="med" w="med" type="none"/>
          </a:ln>
        </p:spPr>
      </p:cxnSp>
      <p:sp>
        <p:nvSpPr>
          <p:cNvPr id="1000" name="Google Shape;1000;p83"/>
          <p:cNvSpPr txBox="1"/>
          <p:nvPr/>
        </p:nvSpPr>
        <p:spPr>
          <a:xfrm>
            <a:off x="152400" y="4694050"/>
            <a:ext cx="9099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
              </a:spcAft>
              <a:buNone/>
            </a:pPr>
            <a:r>
              <a:rPr lang="en-GB" sz="600">
                <a:solidFill>
                  <a:schemeClr val="dk1"/>
                </a:solidFill>
              </a:rPr>
              <a:t>Lee, Taeyeop and Wen, Bowen and Kang, Minjun and Kang, Gyuree and Kweon, In So and Yoon, </a:t>
            </a:r>
            <a:r>
              <a:rPr lang="en-GB" sz="600">
                <a:solidFill>
                  <a:schemeClr val="dk1"/>
                </a:solidFill>
              </a:rPr>
              <a:t>Kuk</a:t>
            </a:r>
            <a:r>
              <a:rPr lang="en-GB" sz="600">
                <a:solidFill>
                  <a:schemeClr val="dk1"/>
                </a:solidFill>
              </a:rPr>
              <a:t>-Jin. {</a:t>
            </a:r>
            <a:r>
              <a:rPr lang="en-GB" sz="600">
                <a:solidFill>
                  <a:schemeClr val="dk1"/>
                </a:solidFill>
              </a:rPr>
              <a:t>Any6D</a:t>
            </a:r>
            <a:r>
              <a:rPr lang="en-GB" sz="600">
                <a:solidFill>
                  <a:schemeClr val="dk1"/>
                </a:solidFill>
              </a:rPr>
              <a:t>}: Model-free 6D Pose Estimation of Novel Objects,  (CVPR2025)</a:t>
            </a:r>
            <a:endParaRPr sz="1000"/>
          </a:p>
        </p:txBody>
      </p:sp>
      <p:pic>
        <p:nvPicPr>
          <p:cNvPr id="1001" name="Google Shape;1001;p83"/>
          <p:cNvPicPr preferRelativeResize="0"/>
          <p:nvPr/>
        </p:nvPicPr>
        <p:blipFill>
          <a:blip r:embed="rId4">
            <a:alphaModFix/>
          </a:blip>
          <a:stretch>
            <a:fillRect/>
          </a:stretch>
        </p:blipFill>
        <p:spPr>
          <a:xfrm>
            <a:off x="1143000" y="2225374"/>
            <a:ext cx="7003152" cy="2154825"/>
          </a:xfrm>
          <a:prstGeom prst="rect">
            <a:avLst/>
          </a:prstGeom>
          <a:noFill/>
          <a:ln>
            <a:noFill/>
          </a:ln>
        </p:spPr>
      </p:pic>
      <p:sp>
        <p:nvSpPr>
          <p:cNvPr id="1002" name="Google Shape;1002;p83"/>
          <p:cNvSpPr/>
          <p:nvPr/>
        </p:nvSpPr>
        <p:spPr>
          <a:xfrm>
            <a:off x="5104750" y="2584651"/>
            <a:ext cx="908700" cy="1146000"/>
          </a:xfrm>
          <a:prstGeom prst="roundRect">
            <a:avLst>
              <a:gd fmla="val 16667" name="adj"/>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1003" name="Google Shape;1003;p83"/>
          <p:cNvCxnSpPr/>
          <p:nvPr/>
        </p:nvCxnSpPr>
        <p:spPr>
          <a:xfrm flipH="1" rot="10800000">
            <a:off x="5581000" y="2161475"/>
            <a:ext cx="492300" cy="414000"/>
          </a:xfrm>
          <a:prstGeom prst="straightConnector1">
            <a:avLst/>
          </a:prstGeom>
          <a:noFill/>
          <a:ln cap="flat" cmpd="sng" w="19050">
            <a:solidFill>
              <a:schemeClr val="lt2"/>
            </a:solidFill>
            <a:prstDash val="dash"/>
            <a:round/>
            <a:headEnd len="med" w="med" type="none"/>
            <a:tailEnd len="med" w="med" type="none"/>
          </a:ln>
        </p:spPr>
      </p:cxnSp>
      <p:sp>
        <p:nvSpPr>
          <p:cNvPr id="1004" name="Google Shape;1004;p83"/>
          <p:cNvSpPr txBox="1"/>
          <p:nvPr/>
        </p:nvSpPr>
        <p:spPr>
          <a:xfrm>
            <a:off x="6051775" y="1825281"/>
            <a:ext cx="26166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adjust to resize evenly</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8034" y="307465"/>
            <a:ext cx="8508900" cy="631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Mesh Generation of </a:t>
            </a:r>
            <a:r>
              <a:rPr b="1" lang="en-GB">
                <a:solidFill>
                  <a:schemeClr val="lt2"/>
                </a:solidFill>
              </a:rPr>
              <a:t>Any6D</a:t>
            </a:r>
            <a:br>
              <a:rPr b="1" lang="en-GB">
                <a:solidFill>
                  <a:schemeClr val="lt2"/>
                </a:solidFill>
                <a:latin typeface="Arial"/>
                <a:ea typeface="Arial"/>
                <a:cs typeface="Arial"/>
                <a:sym typeface="Arial"/>
              </a:rPr>
            </a:br>
            <a:endParaRPr sz="1600">
              <a:solidFill>
                <a:schemeClr val="accent1"/>
              </a:solidFill>
              <a:latin typeface="Arial"/>
              <a:ea typeface="Arial"/>
              <a:cs typeface="Arial"/>
              <a:sym typeface="Arial"/>
            </a:endParaRPr>
          </a:p>
        </p:txBody>
      </p:sp>
      <p:sp>
        <p:nvSpPr>
          <p:cNvPr id="171" name="Google Shape;171;p26"/>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172" name="Google Shape;172;p26"/>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173" name="Google Shape;173;p26"/>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174" name="Google Shape;174;p26"/>
          <p:cNvPicPr preferRelativeResize="0"/>
          <p:nvPr/>
        </p:nvPicPr>
        <p:blipFill rotWithShape="1">
          <a:blip r:embed="rId4">
            <a:alphaModFix/>
          </a:blip>
          <a:srcRect b="51264" l="0" r="64264" t="0"/>
          <a:stretch/>
        </p:blipFill>
        <p:spPr>
          <a:xfrm>
            <a:off x="330950" y="882445"/>
            <a:ext cx="3031199" cy="1760075"/>
          </a:xfrm>
          <a:prstGeom prst="rect">
            <a:avLst/>
          </a:prstGeom>
          <a:noFill/>
          <a:ln>
            <a:noFill/>
          </a:ln>
        </p:spPr>
      </p:pic>
      <p:sp>
        <p:nvSpPr>
          <p:cNvPr id="175" name="Google Shape;175;p26"/>
          <p:cNvSpPr txBox="1"/>
          <p:nvPr/>
        </p:nvSpPr>
        <p:spPr>
          <a:xfrm>
            <a:off x="223650" y="3275100"/>
            <a:ext cx="461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solidFill>
                  <a:schemeClr val="dk1"/>
                </a:solidFill>
              </a:rPr>
              <a:t>Figure. Explanation of what is behind the generation model of Any6D.</a:t>
            </a:r>
            <a:endParaRPr i="1" sz="800">
              <a:solidFill>
                <a:schemeClr val="dk1"/>
              </a:solidFill>
            </a:endParaRPr>
          </a:p>
        </p:txBody>
      </p:sp>
      <p:sp>
        <p:nvSpPr>
          <p:cNvPr id="176" name="Google Shape;176;p26"/>
          <p:cNvSpPr txBox="1"/>
          <p:nvPr/>
        </p:nvSpPr>
        <p:spPr>
          <a:xfrm>
            <a:off x="223653" y="4282719"/>
            <a:ext cx="8753700" cy="6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rPr>
              <a:t>Lee, Taeyeop and Wen, Bowen and Kang, Minjun and Kang, Gyuree and Kweon, In So and Yoon, </a:t>
            </a:r>
            <a:r>
              <a:rPr lang="en-GB" sz="600">
                <a:solidFill>
                  <a:schemeClr val="dk1"/>
                </a:solidFill>
              </a:rPr>
              <a:t>Kuk</a:t>
            </a:r>
            <a:r>
              <a:rPr lang="en-GB" sz="600">
                <a:solidFill>
                  <a:schemeClr val="dk1"/>
                </a:solidFill>
              </a:rPr>
              <a:t>-Jin. {</a:t>
            </a:r>
            <a:r>
              <a:rPr lang="en-GB" sz="600">
                <a:solidFill>
                  <a:schemeClr val="dk1"/>
                </a:solidFill>
              </a:rPr>
              <a:t>Any6D</a:t>
            </a:r>
            <a:r>
              <a:rPr lang="en-GB" sz="600">
                <a:solidFill>
                  <a:schemeClr val="dk1"/>
                </a:solidFill>
              </a:rPr>
              <a:t>}: Model-free 6D Pose Estimation of Novel Objects,  In Proceedings of the IEEE/CVF international conference on computer vision,2025.</a:t>
            </a:r>
            <a:endParaRPr sz="600">
              <a:solidFill>
                <a:schemeClr val="dk1"/>
              </a:solidFill>
            </a:endParaRPr>
          </a:p>
          <a:p>
            <a:pPr indent="0" lvl="0" marL="0" rtl="0" algn="l">
              <a:spcBef>
                <a:spcPts val="60"/>
              </a:spcBef>
              <a:spcAft>
                <a:spcPts val="0"/>
              </a:spcAft>
              <a:buNone/>
            </a:pPr>
            <a:r>
              <a:t/>
            </a:r>
            <a:endParaRPr sz="200">
              <a:solidFill>
                <a:schemeClr val="dk1"/>
              </a:solidFill>
            </a:endParaRPr>
          </a:p>
          <a:p>
            <a:pPr indent="0" lvl="0" marL="0" rtl="0" algn="l">
              <a:spcBef>
                <a:spcPts val="60"/>
              </a:spcBef>
              <a:spcAft>
                <a:spcPts val="0"/>
              </a:spcAft>
              <a:buNone/>
            </a:pPr>
            <a:r>
              <a:rPr lang="en-GB" sz="600">
                <a:solidFill>
                  <a:schemeClr val="dk1"/>
                </a:solidFill>
              </a:rPr>
              <a:t>Yu, Xiaoxu and Liu, Jin and He, Bo and Xu, Yan and Chen, Xiaolong and Zeng, Bing and Li, Xin. {InstantMesh}: Efficient 3D Gaussian Splatting via Instant Content-Aware Meshing. In Proceedings of the IEEE/CVF Conference on Computer Vision and</a:t>
            </a:r>
            <a:r>
              <a:rPr lang="en-GB" sz="600">
                <a:solidFill>
                  <a:schemeClr val="dk1"/>
                </a:solidFill>
              </a:rPr>
              <a:t> </a:t>
            </a:r>
            <a:r>
              <a:rPr lang="en-GB" sz="600">
                <a:solidFill>
                  <a:schemeClr val="dk1"/>
                </a:solidFill>
              </a:rPr>
              <a:t>Pattern Recognition (CVPR), 2024.</a:t>
            </a:r>
            <a:endParaRPr sz="600">
              <a:solidFill>
                <a:schemeClr val="dk1"/>
              </a:solidFill>
            </a:endParaRPr>
          </a:p>
          <a:p>
            <a:pPr indent="0" lvl="0" marL="0" rtl="0" algn="l">
              <a:spcBef>
                <a:spcPts val="60"/>
              </a:spcBef>
              <a:spcAft>
                <a:spcPts val="0"/>
              </a:spcAft>
              <a:buNone/>
            </a:pPr>
            <a:r>
              <a:t/>
            </a:r>
            <a:endParaRPr sz="200">
              <a:solidFill>
                <a:schemeClr val="dk1"/>
              </a:solidFill>
            </a:endParaRPr>
          </a:p>
          <a:p>
            <a:pPr indent="0" lvl="0" marL="0" rtl="0" algn="l">
              <a:spcBef>
                <a:spcPts val="60"/>
              </a:spcBef>
              <a:spcAft>
                <a:spcPts val="60"/>
              </a:spcAft>
              <a:buNone/>
            </a:pPr>
            <a:r>
              <a:rPr lang="en-GB" sz="600">
                <a:solidFill>
                  <a:schemeClr val="dk1"/>
                </a:solidFill>
              </a:rPr>
              <a:t>Li, Ruohan and Chen, Xiang and Han, Jiaming and Li, Jiawei and Tang, Fang and Zhang, Fan and Yin, Ruoyu and Liu, Khawla and Xia, Hao. {Zero123++}: A Single-Image to 3D Model Generator. arXiv preprint arXiv:2311.16450, 2023.</a:t>
            </a:r>
            <a:endParaRPr sz="600">
              <a:solidFill>
                <a:schemeClr val="dk1"/>
              </a:solidFill>
            </a:endParaRPr>
          </a:p>
        </p:txBody>
      </p:sp>
      <p:sp>
        <p:nvSpPr>
          <p:cNvPr id="177" name="Google Shape;177;p26"/>
          <p:cNvSpPr/>
          <p:nvPr/>
        </p:nvSpPr>
        <p:spPr>
          <a:xfrm>
            <a:off x="4931150" y="1144300"/>
            <a:ext cx="3895800" cy="24420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rPr b="1" lang="en-GB" sz="2000">
                <a:solidFill>
                  <a:schemeClr val="dk1"/>
                </a:solidFill>
              </a:rPr>
              <a:t>InstantMesh</a:t>
            </a:r>
            <a:endParaRPr b="1" sz="2000">
              <a:solidFill>
                <a:schemeClr val="dk1"/>
              </a:solidFill>
            </a:endParaRPr>
          </a:p>
        </p:txBody>
      </p:sp>
      <p:sp>
        <p:nvSpPr>
          <p:cNvPr id="178" name="Google Shape;178;p26"/>
          <p:cNvSpPr/>
          <p:nvPr/>
        </p:nvSpPr>
        <p:spPr>
          <a:xfrm>
            <a:off x="5162150" y="2511325"/>
            <a:ext cx="3433800" cy="923400"/>
          </a:xfrm>
          <a:prstGeom prst="roundRect">
            <a:avLst>
              <a:gd fmla="val 16667" name="adj"/>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chemeClr val="dk1"/>
                </a:solidFill>
              </a:rPr>
              <a:t>Zero123++</a:t>
            </a:r>
            <a:endParaRPr b="1" sz="1600">
              <a:solidFill>
                <a:schemeClr val="dk1"/>
              </a:solidFill>
            </a:endParaRPr>
          </a:p>
        </p:txBody>
      </p:sp>
      <p:cxnSp>
        <p:nvCxnSpPr>
          <p:cNvPr id="179" name="Google Shape;179;p26"/>
          <p:cNvCxnSpPr/>
          <p:nvPr/>
        </p:nvCxnSpPr>
        <p:spPr>
          <a:xfrm flipH="1" rot="10800000">
            <a:off x="3438349" y="1757683"/>
            <a:ext cx="1404000" cy="48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26"/>
          <p:cNvSpPr/>
          <p:nvPr/>
        </p:nvSpPr>
        <p:spPr>
          <a:xfrm>
            <a:off x="247000" y="953375"/>
            <a:ext cx="3142200" cy="1751700"/>
          </a:xfrm>
          <a:prstGeom prst="roundRect">
            <a:avLst>
              <a:gd fmla="val 16667" name="adj"/>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8034" y="307465"/>
            <a:ext cx="8508900" cy="3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Problems!</a:t>
            </a:r>
            <a:endParaRPr sz="1600">
              <a:solidFill>
                <a:schemeClr val="accent1"/>
              </a:solidFill>
              <a:latin typeface="Arial"/>
              <a:ea typeface="Arial"/>
              <a:cs typeface="Arial"/>
              <a:sym typeface="Arial"/>
            </a:endParaRPr>
          </a:p>
        </p:txBody>
      </p:sp>
      <p:sp>
        <p:nvSpPr>
          <p:cNvPr id="186" name="Google Shape;186;p27"/>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187" name="Google Shape;187;p27"/>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188" name="Google Shape;188;p27"/>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sp>
        <p:nvSpPr>
          <p:cNvPr id="189" name="Google Shape;189;p27"/>
          <p:cNvSpPr txBox="1"/>
          <p:nvPr>
            <p:ph idx="1" type="body"/>
          </p:nvPr>
        </p:nvSpPr>
        <p:spPr>
          <a:xfrm>
            <a:off x="319090" y="1600200"/>
            <a:ext cx="8508900" cy="3095700"/>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0"/>
              </a:spcBef>
              <a:spcAft>
                <a:spcPts val="0"/>
              </a:spcAft>
              <a:buClr>
                <a:schemeClr val="lt2"/>
              </a:buClr>
              <a:buSzPts val="1600"/>
              <a:buChar char="●"/>
            </a:pPr>
            <a:r>
              <a:rPr lang="en-GB" sz="1600"/>
              <a:t>Mesh generation was not good enough</a:t>
            </a:r>
            <a:endParaRPr sz="1600"/>
          </a:p>
          <a:p>
            <a:pPr indent="-330200" lvl="0" marL="457200" rtl="0" algn="l">
              <a:lnSpc>
                <a:spcPct val="150000"/>
              </a:lnSpc>
              <a:spcBef>
                <a:spcPts val="0"/>
              </a:spcBef>
              <a:spcAft>
                <a:spcPts val="0"/>
              </a:spcAft>
              <a:buClr>
                <a:schemeClr val="lt2"/>
              </a:buClr>
              <a:buSzPts val="1600"/>
              <a:buChar char="●"/>
            </a:pPr>
            <a:r>
              <a:rPr lang="en-GB" sz="1600"/>
              <a:t>RGB-</a:t>
            </a:r>
            <a:r>
              <a:rPr b="1" lang="en-GB" sz="1600"/>
              <a:t>D</a:t>
            </a:r>
            <a:r>
              <a:rPr lang="en-GB" sz="1600"/>
              <a:t> image was required</a:t>
            </a:r>
            <a:endParaRPr sz="1600"/>
          </a:p>
          <a:p>
            <a:pPr indent="0" lvl="0" marL="0" rtl="0" algn="l">
              <a:lnSpc>
                <a:spcPct val="150000"/>
              </a:lnSpc>
              <a:spcBef>
                <a:spcPts val="0"/>
              </a:spcBef>
              <a:spcAft>
                <a:spcPts val="0"/>
              </a:spcAft>
              <a:buNone/>
            </a:pPr>
            <a:r>
              <a:t/>
            </a:r>
            <a:endParaRPr sz="1600"/>
          </a:p>
        </p:txBody>
      </p:sp>
      <p:pic>
        <p:nvPicPr>
          <p:cNvPr id="190" name="Google Shape;190;p27"/>
          <p:cNvPicPr preferRelativeResize="0"/>
          <p:nvPr/>
        </p:nvPicPr>
        <p:blipFill>
          <a:blip r:embed="rId4">
            <a:alphaModFix/>
          </a:blip>
          <a:stretch>
            <a:fillRect/>
          </a:stretch>
        </p:blipFill>
        <p:spPr>
          <a:xfrm>
            <a:off x="6926490" y="1602848"/>
            <a:ext cx="1653896" cy="2480825"/>
          </a:xfrm>
          <a:prstGeom prst="rect">
            <a:avLst/>
          </a:prstGeom>
          <a:noFill/>
          <a:ln>
            <a:noFill/>
          </a:ln>
        </p:spPr>
      </p:pic>
      <p:pic>
        <p:nvPicPr>
          <p:cNvPr id="191" name="Google Shape;191;p27" title="000000_scene09_bottle-deodorant_spray_focus3.png"/>
          <p:cNvPicPr preferRelativeResize="0"/>
          <p:nvPr/>
        </p:nvPicPr>
        <p:blipFill rotWithShape="1">
          <a:blip r:embed="rId5">
            <a:alphaModFix/>
          </a:blip>
          <a:srcRect b="0" l="0" r="0" t="0"/>
          <a:stretch/>
        </p:blipFill>
        <p:spPr>
          <a:xfrm>
            <a:off x="5057325" y="2101025"/>
            <a:ext cx="1484450" cy="1484475"/>
          </a:xfrm>
          <a:prstGeom prst="rect">
            <a:avLst/>
          </a:prstGeom>
          <a:noFill/>
          <a:ln cap="flat" cmpd="sng" w="9525">
            <a:solidFill>
              <a:schemeClr val="lt2"/>
            </a:solidFill>
            <a:prstDash val="dash"/>
            <a:round/>
            <a:headEnd len="sm" w="sm" type="none"/>
            <a:tailEnd len="sm" w="sm" type="none"/>
          </a:ln>
        </p:spPr>
      </p:pic>
      <p:sp>
        <p:nvSpPr>
          <p:cNvPr id="192" name="Google Shape;192;p27"/>
          <p:cNvSpPr txBox="1"/>
          <p:nvPr/>
        </p:nvSpPr>
        <p:spPr>
          <a:xfrm>
            <a:off x="5057325" y="4083675"/>
            <a:ext cx="376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1"/>
                </a:solidFill>
              </a:rPr>
              <a:t>Figure. input</a:t>
            </a:r>
            <a:r>
              <a:rPr i="1" lang="en-GB" sz="1000">
                <a:solidFill>
                  <a:schemeClr val="dk1"/>
                </a:solidFill>
              </a:rPr>
              <a:t> target and distorted multiview generation</a:t>
            </a:r>
            <a:endParaRPr i="1" sz="1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8034" y="307465"/>
            <a:ext cx="8508900" cy="631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GB">
                <a:solidFill>
                  <a:schemeClr val="lt2"/>
                </a:solidFill>
              </a:rPr>
              <a:t>Updated</a:t>
            </a:r>
            <a:r>
              <a:rPr b="1" lang="en-GB">
                <a:solidFill>
                  <a:schemeClr val="lt2"/>
                </a:solidFill>
              </a:rPr>
              <a:t> Pipeline</a:t>
            </a:r>
            <a:br>
              <a:rPr b="1" lang="en-GB">
                <a:solidFill>
                  <a:schemeClr val="lt2"/>
                </a:solidFill>
                <a:latin typeface="Arial"/>
                <a:ea typeface="Arial"/>
                <a:cs typeface="Arial"/>
                <a:sym typeface="Arial"/>
              </a:rPr>
            </a:br>
            <a:endParaRPr sz="1600">
              <a:solidFill>
                <a:schemeClr val="accent1"/>
              </a:solidFill>
              <a:latin typeface="Arial"/>
              <a:ea typeface="Arial"/>
              <a:cs typeface="Arial"/>
              <a:sym typeface="Arial"/>
            </a:endParaRPr>
          </a:p>
        </p:txBody>
      </p:sp>
      <p:sp>
        <p:nvSpPr>
          <p:cNvPr id="198" name="Google Shape;198;p28"/>
          <p:cNvSpPr txBox="1"/>
          <p:nvPr>
            <p:ph idx="12" type="sldNum"/>
          </p:nvPr>
        </p:nvSpPr>
        <p:spPr>
          <a:xfrm>
            <a:off x="6774934" y="4854985"/>
            <a:ext cx="2052000" cy="273900"/>
          </a:xfrm>
          <a:prstGeom prst="rect">
            <a:avLst/>
          </a:prstGeom>
          <a:noFill/>
          <a:ln>
            <a:noFill/>
          </a:ln>
        </p:spPr>
        <p:txBody>
          <a:bodyPr anchorCtr="0" anchor="ctr" bIns="45700" lIns="0" spcFirstLastPara="1" rIns="0" wrap="square" tIns="45700">
            <a:noAutofit/>
          </a:bodyPr>
          <a:lstStyle/>
          <a:p>
            <a:pPr indent="0" lvl="0" marL="0" rtl="0" algn="r">
              <a:lnSpc>
                <a:spcPct val="100000"/>
              </a:lnSpc>
              <a:spcBef>
                <a:spcPts val="0"/>
              </a:spcBef>
              <a:spcAft>
                <a:spcPts val="0"/>
              </a:spcAft>
              <a:buSzPts val="1100"/>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pic>
        <p:nvPicPr>
          <p:cNvPr id="199" name="Google Shape;199;p28"/>
          <p:cNvPicPr preferRelativeResize="0"/>
          <p:nvPr/>
        </p:nvPicPr>
        <p:blipFill rotWithShape="1">
          <a:blip r:embed="rId3">
            <a:alphaModFix/>
          </a:blip>
          <a:srcRect b="0" l="0" r="0" t="0"/>
          <a:stretch/>
        </p:blipFill>
        <p:spPr>
          <a:xfrm>
            <a:off x="7261546" y="135063"/>
            <a:ext cx="983780" cy="691150"/>
          </a:xfrm>
          <a:prstGeom prst="rect">
            <a:avLst/>
          </a:prstGeom>
          <a:noFill/>
          <a:ln>
            <a:noFill/>
          </a:ln>
        </p:spPr>
      </p:pic>
      <p:sp>
        <p:nvSpPr>
          <p:cNvPr id="200" name="Google Shape;200;p28"/>
          <p:cNvSpPr txBox="1"/>
          <p:nvPr>
            <p:ph idx="11" type="ftr"/>
          </p:nvPr>
        </p:nvSpPr>
        <p:spPr>
          <a:xfrm>
            <a:off x="311161" y="4854985"/>
            <a:ext cx="7716300" cy="2739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SzPts val="1400"/>
              <a:buNone/>
            </a:pPr>
            <a:r>
              <a:rPr lang="en-GB" sz="800"/>
              <a:t>Haoliang Huang, Yung Jhang Hou, Namozjon Ostonaev</a:t>
            </a:r>
            <a:r>
              <a:rPr lang="en-GB" sz="800">
                <a:latin typeface="Arial"/>
                <a:ea typeface="Arial"/>
                <a:cs typeface="Arial"/>
                <a:sym typeface="Arial"/>
              </a:rPr>
              <a:t> | </a:t>
            </a:r>
            <a:r>
              <a:rPr b="1" lang="en-GB" sz="800"/>
              <a:t>Visual Grounded Open-Vocabulary Object Pose Estimation</a:t>
            </a:r>
            <a:r>
              <a:rPr lang="en-GB" sz="800">
                <a:latin typeface="Arial"/>
                <a:ea typeface="Arial"/>
                <a:cs typeface="Arial"/>
                <a:sym typeface="Arial"/>
              </a:rPr>
              <a:t> |</a:t>
            </a:r>
            <a:r>
              <a:rPr lang="en-GB" sz="800">
                <a:highlight>
                  <a:srgbClr val="FFFFFF"/>
                </a:highlight>
                <a:latin typeface="Arial"/>
                <a:ea typeface="Arial"/>
                <a:cs typeface="Arial"/>
                <a:sym typeface="Arial"/>
              </a:rPr>
              <a:t> </a:t>
            </a:r>
            <a:r>
              <a:rPr lang="en-GB" sz="800">
                <a:highlight>
                  <a:srgbClr val="FFFFFF"/>
                </a:highlight>
              </a:rPr>
              <a:t>24</a:t>
            </a:r>
            <a:r>
              <a:rPr lang="en-GB" sz="800">
                <a:highlight>
                  <a:srgbClr val="FFFFFF"/>
                </a:highlight>
                <a:latin typeface="Arial"/>
                <a:ea typeface="Arial"/>
                <a:cs typeface="Arial"/>
                <a:sym typeface="Arial"/>
              </a:rPr>
              <a:t>/0</a:t>
            </a:r>
            <a:r>
              <a:rPr lang="en-GB" sz="800">
                <a:highlight>
                  <a:srgbClr val="FFFFFF"/>
                </a:highlight>
              </a:rPr>
              <a:t>7</a:t>
            </a:r>
            <a:r>
              <a:rPr lang="en-GB" sz="800">
                <a:highlight>
                  <a:srgbClr val="FFFFFF"/>
                </a:highlight>
                <a:latin typeface="Arial"/>
                <a:ea typeface="Arial"/>
                <a:cs typeface="Arial"/>
                <a:sym typeface="Arial"/>
              </a:rPr>
              <a:t>/2025</a:t>
            </a:r>
            <a:endParaRPr sz="800">
              <a:latin typeface="Arial"/>
              <a:ea typeface="Arial"/>
              <a:cs typeface="Arial"/>
              <a:sym typeface="Arial"/>
            </a:endParaRPr>
          </a:p>
        </p:txBody>
      </p:sp>
      <p:pic>
        <p:nvPicPr>
          <p:cNvPr id="201" name="Google Shape;201;p28"/>
          <p:cNvPicPr preferRelativeResize="0"/>
          <p:nvPr/>
        </p:nvPicPr>
        <p:blipFill>
          <a:blip r:embed="rId4">
            <a:alphaModFix/>
          </a:blip>
          <a:stretch>
            <a:fillRect/>
          </a:stretch>
        </p:blipFill>
        <p:spPr>
          <a:xfrm>
            <a:off x="330950" y="882440"/>
            <a:ext cx="8482104" cy="3611521"/>
          </a:xfrm>
          <a:prstGeom prst="rect">
            <a:avLst/>
          </a:prstGeom>
          <a:noFill/>
          <a:ln>
            <a:noFill/>
          </a:ln>
        </p:spPr>
      </p:pic>
      <p:sp>
        <p:nvSpPr>
          <p:cNvPr id="202" name="Google Shape;202;p28"/>
          <p:cNvSpPr/>
          <p:nvPr/>
        </p:nvSpPr>
        <p:spPr>
          <a:xfrm>
            <a:off x="247000" y="953375"/>
            <a:ext cx="3142200" cy="1751700"/>
          </a:xfrm>
          <a:prstGeom prst="roundRect">
            <a:avLst>
              <a:gd fmla="val 16667" name="adj"/>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203" name="Google Shape;203;p28"/>
          <p:cNvCxnSpPr/>
          <p:nvPr/>
        </p:nvCxnSpPr>
        <p:spPr>
          <a:xfrm flipH="1" rot="10800000">
            <a:off x="3218800" y="646775"/>
            <a:ext cx="492600" cy="328500"/>
          </a:xfrm>
          <a:prstGeom prst="straightConnector1">
            <a:avLst/>
          </a:prstGeom>
          <a:noFill/>
          <a:ln cap="flat" cmpd="sng" w="19050">
            <a:solidFill>
              <a:schemeClr val="lt2"/>
            </a:solidFill>
            <a:prstDash val="dash"/>
            <a:round/>
            <a:headEnd len="med" w="med" type="none"/>
            <a:tailEnd len="med" w="med" type="none"/>
          </a:ln>
        </p:spPr>
      </p:cxnSp>
      <p:cxnSp>
        <p:nvCxnSpPr>
          <p:cNvPr id="204" name="Google Shape;204;p28"/>
          <p:cNvCxnSpPr/>
          <p:nvPr/>
        </p:nvCxnSpPr>
        <p:spPr>
          <a:xfrm>
            <a:off x="3711475" y="646825"/>
            <a:ext cx="2530800" cy="300"/>
          </a:xfrm>
          <a:prstGeom prst="straightConnector1">
            <a:avLst/>
          </a:prstGeom>
          <a:noFill/>
          <a:ln cap="flat" cmpd="sng" w="19050">
            <a:solidFill>
              <a:schemeClr val="lt2"/>
            </a:solidFill>
            <a:prstDash val="dash"/>
            <a:round/>
            <a:headEnd len="med" w="med" type="none"/>
            <a:tailEnd len="med" w="med" type="none"/>
          </a:ln>
        </p:spPr>
      </p:cxnSp>
      <p:sp>
        <p:nvSpPr>
          <p:cNvPr id="205" name="Google Shape;205;p28"/>
          <p:cNvSpPr txBox="1"/>
          <p:nvPr/>
        </p:nvSpPr>
        <p:spPr>
          <a:xfrm>
            <a:off x="3689575" y="225081"/>
            <a:ext cx="26166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Replace the generation model</a:t>
            </a:r>
            <a:endParaRPr>
              <a:solidFill>
                <a:schemeClr val="dk2"/>
              </a:solidFill>
            </a:endParaRPr>
          </a:p>
        </p:txBody>
      </p:sp>
      <p:sp>
        <p:nvSpPr>
          <p:cNvPr id="206" name="Google Shape;206;p28"/>
          <p:cNvSpPr/>
          <p:nvPr/>
        </p:nvSpPr>
        <p:spPr>
          <a:xfrm>
            <a:off x="2405446" y="3486371"/>
            <a:ext cx="1209300" cy="63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Depth estimation</a:t>
            </a:r>
            <a:endParaRPr>
              <a:solidFill>
                <a:schemeClr val="lt1"/>
              </a:solidFill>
            </a:endParaRPr>
          </a:p>
        </p:txBody>
      </p:sp>
      <p:sp>
        <p:nvSpPr>
          <p:cNvPr id="207" name="Google Shape;207;p28"/>
          <p:cNvSpPr txBox="1"/>
          <p:nvPr/>
        </p:nvSpPr>
        <p:spPr>
          <a:xfrm>
            <a:off x="318025" y="4405258"/>
            <a:ext cx="85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solidFill>
                  <a:schemeClr val="dk1"/>
                </a:solidFill>
              </a:rPr>
              <a:t>Figure. Overview of the Any6D framework for model-free object pose estimation.</a:t>
            </a:r>
            <a:endParaRPr i="1" sz="800">
              <a:solidFill>
                <a:schemeClr val="dk1"/>
              </a:solidFill>
            </a:endParaRPr>
          </a:p>
        </p:txBody>
      </p:sp>
      <p:sp>
        <p:nvSpPr>
          <p:cNvPr id="208" name="Google Shape;208;p28"/>
          <p:cNvSpPr txBox="1"/>
          <p:nvPr/>
        </p:nvSpPr>
        <p:spPr>
          <a:xfrm>
            <a:off x="219731" y="4670097"/>
            <a:ext cx="8658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
              </a:spcAft>
              <a:buNone/>
            </a:pPr>
            <a:r>
              <a:rPr lang="en-GB" sz="600">
                <a:solidFill>
                  <a:schemeClr val="dk1"/>
                </a:solidFill>
              </a:rPr>
              <a:t>Lee, Taeyeop and Wen, Bowen and Kang, Minjun and Kang, Gyuree and Kweon, In So and Yoon, </a:t>
            </a:r>
            <a:r>
              <a:rPr lang="en-GB" sz="600">
                <a:solidFill>
                  <a:schemeClr val="dk1"/>
                </a:solidFill>
              </a:rPr>
              <a:t>Kuk</a:t>
            </a:r>
            <a:r>
              <a:rPr lang="en-GB" sz="600">
                <a:solidFill>
                  <a:schemeClr val="dk1"/>
                </a:solidFill>
              </a:rPr>
              <a:t>-Jin. {</a:t>
            </a:r>
            <a:r>
              <a:rPr lang="en-GB" sz="600">
                <a:solidFill>
                  <a:schemeClr val="dk1"/>
                </a:solidFill>
              </a:rPr>
              <a:t>Any6D</a:t>
            </a:r>
            <a:r>
              <a:rPr lang="en-GB" sz="600">
                <a:solidFill>
                  <a:schemeClr val="dk1"/>
                </a:solidFill>
              </a:rPr>
              <a:t>}: Model-free 6D Pose Estimation of Novel Objects,  In Proceedings of the IEEE/CVF international conference on computer vision,2025</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Inhalt">
  <a:themeElements>
    <a:clrScheme name="TUM">
      <a:dk1>
        <a:srgbClr val="000000"/>
      </a:dk1>
      <a:lt1>
        <a:srgbClr val="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apiteltrenner">
  <a:themeElements>
    <a:clrScheme name="TUM Farben">
      <a:dk1>
        <a:srgbClr val="000000"/>
      </a:dk1>
      <a:lt1>
        <a:srgbClr val="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F1B5F"/>
      </a:hlink>
      <a:folHlink>
        <a:srgbClr val="6908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el 1">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